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9" r:id="rId1"/>
  </p:sldMasterIdLst>
  <p:notesMasterIdLst>
    <p:notesMasterId r:id="rId50"/>
  </p:notesMasterIdLst>
  <p:handoutMasterIdLst>
    <p:handoutMasterId r:id="rId51"/>
  </p:handoutMasterIdLst>
  <p:sldIdLst>
    <p:sldId id="495" r:id="rId2"/>
    <p:sldId id="567" r:id="rId3"/>
    <p:sldId id="565" r:id="rId4"/>
    <p:sldId id="478" r:id="rId5"/>
    <p:sldId id="543" r:id="rId6"/>
    <p:sldId id="496" r:id="rId7"/>
    <p:sldId id="566" r:id="rId8"/>
    <p:sldId id="544" r:id="rId9"/>
    <p:sldId id="534" r:id="rId10"/>
    <p:sldId id="568" r:id="rId11"/>
    <p:sldId id="535" r:id="rId12"/>
    <p:sldId id="595" r:id="rId13"/>
    <p:sldId id="569" r:id="rId14"/>
    <p:sldId id="497" r:id="rId15"/>
    <p:sldId id="498" r:id="rId16"/>
    <p:sldId id="536" r:id="rId17"/>
    <p:sldId id="539" r:id="rId18"/>
    <p:sldId id="540" r:id="rId19"/>
    <p:sldId id="541" r:id="rId20"/>
    <p:sldId id="600" r:id="rId21"/>
    <p:sldId id="499" r:id="rId22"/>
    <p:sldId id="500" r:id="rId23"/>
    <p:sldId id="501" r:id="rId24"/>
    <p:sldId id="502" r:id="rId25"/>
    <p:sldId id="545" r:id="rId26"/>
    <p:sldId id="546" r:id="rId27"/>
    <p:sldId id="570" r:id="rId28"/>
    <p:sldId id="547" r:id="rId29"/>
    <p:sldId id="560" r:id="rId30"/>
    <p:sldId id="571" r:id="rId31"/>
    <p:sldId id="573" r:id="rId32"/>
    <p:sldId id="504" r:id="rId33"/>
    <p:sldId id="574" r:id="rId34"/>
    <p:sldId id="575" r:id="rId35"/>
    <p:sldId id="576" r:id="rId36"/>
    <p:sldId id="577" r:id="rId37"/>
    <p:sldId id="578" r:id="rId38"/>
    <p:sldId id="579" r:id="rId39"/>
    <p:sldId id="580" r:id="rId40"/>
    <p:sldId id="581" r:id="rId41"/>
    <p:sldId id="597" r:id="rId42"/>
    <p:sldId id="594" r:id="rId43"/>
    <p:sldId id="555" r:id="rId44"/>
    <p:sldId id="509" r:id="rId45"/>
    <p:sldId id="556" r:id="rId46"/>
    <p:sldId id="557" r:id="rId47"/>
    <p:sldId id="559" r:id="rId48"/>
    <p:sldId id="548" r:id="rId49"/>
  </p:sldIdLst>
  <p:sldSz cx="9144000" cy="6858000" type="screen4x3"/>
  <p:notesSz cx="9856788" cy="679767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4" userDrawn="1">
          <p15:clr>
            <a:srgbClr val="A4A3A4"/>
          </p15:clr>
        </p15:guide>
        <p15:guide id="2" pos="3131" userDrawn="1">
          <p15:clr>
            <a:srgbClr val="A4A3A4"/>
          </p15:clr>
        </p15:guide>
        <p15:guide id="3" orient="horz" pos="2141">
          <p15:clr>
            <a:srgbClr val="A4A3A4"/>
          </p15:clr>
        </p15:guide>
        <p15:guide id="4" pos="31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DA0000"/>
    <a:srgbClr val="000000"/>
    <a:srgbClr val="EA0000"/>
    <a:srgbClr val="CC0000"/>
    <a:srgbClr val="FF3300"/>
    <a:srgbClr val="C4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525" autoAdjust="0"/>
    <p:restoredTop sz="95780" autoAdjust="0"/>
  </p:normalViewPr>
  <p:slideViewPr>
    <p:cSldViewPr>
      <p:cViewPr>
        <p:scale>
          <a:sx n="80" d="100"/>
          <a:sy n="80" d="100"/>
        </p:scale>
        <p:origin x="-150" y="-402"/>
      </p:cViewPr>
      <p:guideLst>
        <p:guide orient="horz" pos="2160"/>
        <p:guide pos="2880"/>
      </p:guideLst>
    </p:cSldViewPr>
  </p:slideViewPr>
  <p:outlineViewPr>
    <p:cViewPr>
      <p:scale>
        <a:sx n="33" d="100"/>
        <a:sy n="33" d="100"/>
      </p:scale>
      <p:origin x="0" y="2164"/>
    </p:cViewPr>
  </p:outlineViewPr>
  <p:notesTextViewPr>
    <p:cViewPr>
      <p:scale>
        <a:sx n="100" d="100"/>
        <a:sy n="100" d="100"/>
      </p:scale>
      <p:origin x="0" y="0"/>
    </p:cViewPr>
  </p:notesTextViewPr>
  <p:sorterViewPr>
    <p:cViewPr>
      <p:scale>
        <a:sx n="86" d="100"/>
        <a:sy n="86" d="100"/>
      </p:scale>
      <p:origin x="0" y="0"/>
    </p:cViewPr>
  </p:sorterViewPr>
  <p:notesViewPr>
    <p:cSldViewPr>
      <p:cViewPr varScale="1">
        <p:scale>
          <a:sx n="56" d="100"/>
          <a:sy n="56" d="100"/>
        </p:scale>
        <p:origin x="-2826" y="-84"/>
      </p:cViewPr>
      <p:guideLst>
        <p:guide orient="horz" pos="2144"/>
        <p:guide orient="horz" pos="2141"/>
        <p:guide pos="3131"/>
        <p:guide pos="31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271965" cy="340915"/>
          </a:xfrm>
          <a:prstGeom prst="rect">
            <a:avLst/>
          </a:prstGeom>
        </p:spPr>
        <p:txBody>
          <a:bodyPr vert="horz" lIns="90937" tIns="45469" rIns="90937" bIns="45469" rtlCol="0"/>
          <a:lstStyle>
            <a:lvl1pPr algn="l">
              <a:defRPr sz="1200"/>
            </a:lvl1pPr>
          </a:lstStyle>
          <a:p>
            <a:endParaRPr lang="tr-TR"/>
          </a:p>
        </p:txBody>
      </p:sp>
      <p:sp>
        <p:nvSpPr>
          <p:cNvPr id="3" name="Veri Yer Tutucusu 2"/>
          <p:cNvSpPr>
            <a:spLocks noGrp="1"/>
          </p:cNvSpPr>
          <p:nvPr>
            <p:ph type="dt" sz="quarter" idx="1"/>
          </p:nvPr>
        </p:nvSpPr>
        <p:spPr>
          <a:xfrm>
            <a:off x="5582524" y="0"/>
            <a:ext cx="4271965" cy="340915"/>
          </a:xfrm>
          <a:prstGeom prst="rect">
            <a:avLst/>
          </a:prstGeom>
        </p:spPr>
        <p:txBody>
          <a:bodyPr vert="horz" lIns="90937" tIns="45469" rIns="90937" bIns="45469" rtlCol="0"/>
          <a:lstStyle>
            <a:lvl1pPr algn="r">
              <a:defRPr sz="1200"/>
            </a:lvl1pPr>
          </a:lstStyle>
          <a:p>
            <a:fld id="{7BFA15F8-DD35-4666-AB18-376B41ABE6F8}" type="datetimeFigureOut">
              <a:rPr lang="tr-TR" smtClean="0"/>
              <a:t>29.6.2018</a:t>
            </a:fld>
            <a:endParaRPr lang="tr-TR"/>
          </a:p>
        </p:txBody>
      </p:sp>
      <p:sp>
        <p:nvSpPr>
          <p:cNvPr id="4" name="Altbilgi Yer Tutucusu 3"/>
          <p:cNvSpPr>
            <a:spLocks noGrp="1"/>
          </p:cNvSpPr>
          <p:nvPr>
            <p:ph type="ftr" sz="quarter" idx="2"/>
          </p:nvPr>
        </p:nvSpPr>
        <p:spPr>
          <a:xfrm>
            <a:off x="1" y="6456761"/>
            <a:ext cx="4271965" cy="340915"/>
          </a:xfrm>
          <a:prstGeom prst="rect">
            <a:avLst/>
          </a:prstGeom>
        </p:spPr>
        <p:txBody>
          <a:bodyPr vert="horz" lIns="90937" tIns="45469" rIns="90937" bIns="45469" rtlCol="0" anchor="b"/>
          <a:lstStyle>
            <a:lvl1pPr algn="l">
              <a:defRPr sz="1200"/>
            </a:lvl1pPr>
          </a:lstStyle>
          <a:p>
            <a:endParaRPr lang="tr-TR"/>
          </a:p>
        </p:txBody>
      </p:sp>
      <p:sp>
        <p:nvSpPr>
          <p:cNvPr id="5" name="Slayt Numarası Yer Tutucusu 4"/>
          <p:cNvSpPr>
            <a:spLocks noGrp="1"/>
          </p:cNvSpPr>
          <p:nvPr>
            <p:ph type="sldNum" sz="quarter" idx="3"/>
          </p:nvPr>
        </p:nvSpPr>
        <p:spPr>
          <a:xfrm>
            <a:off x="5582524" y="6456761"/>
            <a:ext cx="4271965" cy="340915"/>
          </a:xfrm>
          <a:prstGeom prst="rect">
            <a:avLst/>
          </a:prstGeom>
        </p:spPr>
        <p:txBody>
          <a:bodyPr vert="horz" lIns="90937" tIns="45469" rIns="90937" bIns="45469" rtlCol="0" anchor="b"/>
          <a:lstStyle>
            <a:lvl1pPr algn="r">
              <a:defRPr sz="1200"/>
            </a:lvl1pPr>
          </a:lstStyle>
          <a:p>
            <a:fld id="{97A97727-CC98-4D9F-8FE7-CF039FB4F580}" type="slidenum">
              <a:rPr lang="tr-TR" smtClean="0"/>
              <a:t>‹#›</a:t>
            </a:fld>
            <a:endParaRPr lang="tr-TR"/>
          </a:p>
        </p:txBody>
      </p:sp>
    </p:spTree>
    <p:extLst>
      <p:ext uri="{BB962C8B-B14F-4D97-AF65-F5344CB8AC3E}">
        <p14:creationId xmlns:p14="http://schemas.microsoft.com/office/powerpoint/2010/main" val="233884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4271275" cy="339884"/>
          </a:xfrm>
          <a:prstGeom prst="rect">
            <a:avLst/>
          </a:prstGeom>
        </p:spPr>
        <p:txBody>
          <a:bodyPr vert="horz" lIns="90937" tIns="45469" rIns="90937" bIns="45469"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5583233" y="1"/>
            <a:ext cx="4271275" cy="339884"/>
          </a:xfrm>
          <a:prstGeom prst="rect">
            <a:avLst/>
          </a:prstGeom>
        </p:spPr>
        <p:txBody>
          <a:bodyPr vert="horz" lIns="90937" tIns="45469" rIns="90937" bIns="45469" rtlCol="0"/>
          <a:lstStyle>
            <a:lvl1pPr algn="r" fontAlgn="auto">
              <a:spcBef>
                <a:spcPts val="0"/>
              </a:spcBef>
              <a:spcAft>
                <a:spcPts val="0"/>
              </a:spcAft>
              <a:defRPr sz="1200" smtClean="0">
                <a:latin typeface="+mn-lt"/>
                <a:cs typeface="+mn-cs"/>
              </a:defRPr>
            </a:lvl1pPr>
          </a:lstStyle>
          <a:p>
            <a:pPr>
              <a:defRPr/>
            </a:pPr>
            <a:fld id="{A13C8C8A-1B1E-4A43-8E6F-E0E135074CC2}" type="datetimeFigureOut">
              <a:rPr lang="tr-TR"/>
              <a:pPr>
                <a:defRPr/>
              </a:pPr>
              <a:t>29.6.2018</a:t>
            </a:fld>
            <a:endParaRPr lang="tr-TR"/>
          </a:p>
        </p:txBody>
      </p:sp>
      <p:sp>
        <p:nvSpPr>
          <p:cNvPr id="4" name="3 Slayt Görüntüsü Yer Tutucusu"/>
          <p:cNvSpPr>
            <a:spLocks noGrp="1" noRot="1" noChangeAspect="1"/>
          </p:cNvSpPr>
          <p:nvPr>
            <p:ph type="sldImg" idx="2"/>
          </p:nvPr>
        </p:nvSpPr>
        <p:spPr>
          <a:xfrm>
            <a:off x="3230563" y="511175"/>
            <a:ext cx="3397250" cy="2547938"/>
          </a:xfrm>
          <a:prstGeom prst="rect">
            <a:avLst/>
          </a:prstGeom>
          <a:noFill/>
          <a:ln w="12700">
            <a:solidFill>
              <a:prstClr val="black"/>
            </a:solidFill>
          </a:ln>
        </p:spPr>
        <p:txBody>
          <a:bodyPr vert="horz" lIns="90937" tIns="45469" rIns="90937" bIns="45469" rtlCol="0" anchor="ctr"/>
          <a:lstStyle/>
          <a:p>
            <a:pPr lvl="0"/>
            <a:endParaRPr lang="tr-TR" noProof="0"/>
          </a:p>
        </p:txBody>
      </p:sp>
      <p:sp>
        <p:nvSpPr>
          <p:cNvPr id="5" name="4 Not Yer Tutucusu"/>
          <p:cNvSpPr>
            <a:spLocks noGrp="1"/>
          </p:cNvSpPr>
          <p:nvPr>
            <p:ph type="body" sz="quarter" idx="3"/>
          </p:nvPr>
        </p:nvSpPr>
        <p:spPr>
          <a:xfrm>
            <a:off x="985680" y="3228895"/>
            <a:ext cx="7885430" cy="3058954"/>
          </a:xfrm>
          <a:prstGeom prst="rect">
            <a:avLst/>
          </a:prstGeom>
        </p:spPr>
        <p:txBody>
          <a:bodyPr vert="horz" lIns="90937" tIns="45469" rIns="90937" bIns="45469"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1" y="6456612"/>
            <a:ext cx="4271275" cy="339884"/>
          </a:xfrm>
          <a:prstGeom prst="rect">
            <a:avLst/>
          </a:prstGeom>
        </p:spPr>
        <p:txBody>
          <a:bodyPr vert="horz" lIns="90937" tIns="45469" rIns="90937" bIns="45469"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5583233" y="6456612"/>
            <a:ext cx="4271275" cy="339884"/>
          </a:xfrm>
          <a:prstGeom prst="rect">
            <a:avLst/>
          </a:prstGeom>
        </p:spPr>
        <p:txBody>
          <a:bodyPr vert="horz" lIns="90937" tIns="45469" rIns="90937" bIns="45469" rtlCol="0" anchor="b"/>
          <a:lstStyle>
            <a:lvl1pPr algn="r" fontAlgn="auto">
              <a:spcBef>
                <a:spcPts val="0"/>
              </a:spcBef>
              <a:spcAft>
                <a:spcPts val="0"/>
              </a:spcAft>
              <a:defRPr sz="1200" smtClean="0">
                <a:latin typeface="+mn-lt"/>
                <a:cs typeface="+mn-cs"/>
              </a:defRPr>
            </a:lvl1pPr>
          </a:lstStyle>
          <a:p>
            <a:pPr>
              <a:defRPr/>
            </a:pPr>
            <a:fld id="{2D1D5543-7210-451D-BDDC-EB13845200E7}" type="slidenum">
              <a:rPr lang="tr-TR"/>
              <a:pPr>
                <a:defRPr/>
              </a:pPr>
              <a:t>‹#›</a:t>
            </a:fld>
            <a:endParaRPr lang="tr-TR"/>
          </a:p>
        </p:txBody>
      </p:sp>
    </p:spTree>
    <p:extLst>
      <p:ext uri="{BB962C8B-B14F-4D97-AF65-F5344CB8AC3E}">
        <p14:creationId xmlns:p14="http://schemas.microsoft.com/office/powerpoint/2010/main" val="20354974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3" name="6 Resim" descr="powerpoint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974E98DB-BD35-4B8E-BF37-7D3A371F57CD}" type="slidenum">
              <a:rPr lang="tr-TR" smtClean="0"/>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31EEA56E-AE1D-4923-A647-E0BA7EE5E142}" type="slidenum">
              <a:rPr lang="tr-TR" smtClean="0"/>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16204D52-71C1-4785-97CC-A519CFAEED63}" type="slidenum">
              <a:rPr lang="tr-TR" smtClean="0"/>
              <a:pPr>
                <a:defRPr/>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68313" y="0"/>
            <a:ext cx="8229600" cy="90805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0"/>
            <a:ext cx="8229600" cy="4525963"/>
          </a:xfrm>
        </p:spPr>
        <p:txBody>
          <a:bodyPr/>
          <a:lstStyle/>
          <a:p>
            <a:pPr lvl="0"/>
            <a:r>
              <a:rPr lang="tr-TR" noProof="0" dirty="0" smtClean="0"/>
              <a:t>Tablo eklemek için simgeyi tıklatın</a:t>
            </a:r>
            <a:endParaRPr lang="tr-TR" noProof="0" dirty="0"/>
          </a:p>
        </p:txBody>
      </p:sp>
      <p:sp>
        <p:nvSpPr>
          <p:cNvPr id="4"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974E98DB-BD35-4B8E-BF37-7D3A371F57CD}" type="slidenum">
              <a:rPr lang="tr-TR" smtClean="0"/>
              <a:pPr>
                <a:defRPr/>
              </a:pPr>
              <a:t>‹#›</a:t>
            </a:fld>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14 Resim" descr="powerpoin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1" y="3573018"/>
            <a:ext cx="3491880" cy="1584176"/>
          </a:xfrm>
        </p:spPr>
        <p:txBody>
          <a:bodyPr>
            <a:normAutofit/>
          </a:bodyPr>
          <a:lstStyle>
            <a:lvl1pPr>
              <a:defRPr sz="38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8DC0F2C6-41C3-4FF0-B32D-6FB935B47DF0}" type="slidenum">
              <a:rPr lang="tr-TR"/>
              <a:pPr>
                <a:defRPr/>
              </a:pPr>
              <a:t>‹#›</a:t>
            </a:fld>
            <a:endParaRPr lang="tr-TR" dirty="0"/>
          </a:p>
        </p:txBody>
      </p:sp>
    </p:spTree>
    <p:extLst>
      <p:ext uri="{BB962C8B-B14F-4D97-AF65-F5344CB8AC3E}">
        <p14:creationId xmlns:p14="http://schemas.microsoft.com/office/powerpoint/2010/main" val="258630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r>
              <a:rPr lang="tr-TR" dirty="0" smtClean="0"/>
              <a:t>01.03.2013</a:t>
            </a:r>
            <a:endParaRPr lang="en-US" dirty="0"/>
          </a:p>
        </p:txBody>
      </p:sp>
      <p:sp>
        <p:nvSpPr>
          <p:cNvPr id="5" name="4 Altbilgi Yer Tutucusu"/>
          <p:cNvSpPr>
            <a:spLocks noGrp="1"/>
          </p:cNvSpPr>
          <p:nvPr>
            <p:ph type="ftr" sz="quarter" idx="11"/>
          </p:nvPr>
        </p:nvSpPr>
        <p:spPr/>
        <p:txBody>
          <a:bodyPr/>
          <a:lstStyle/>
          <a:p>
            <a:r>
              <a:rPr lang="en-US" dirty="0" err="1" smtClean="0"/>
              <a:t>İzleme</a:t>
            </a:r>
            <a:r>
              <a:rPr lang="en-US" dirty="0" smtClean="0"/>
              <a:t> </a:t>
            </a:r>
            <a:r>
              <a:rPr lang="en-US" dirty="0" err="1" smtClean="0"/>
              <a:t>ve</a:t>
            </a:r>
            <a:r>
              <a:rPr lang="en-US" dirty="0" smtClean="0"/>
              <a:t> </a:t>
            </a:r>
            <a:r>
              <a:rPr lang="en-US" dirty="0" err="1" smtClean="0"/>
              <a:t>Değerlendirme</a:t>
            </a:r>
            <a:r>
              <a:rPr lang="en-US" dirty="0" smtClean="0"/>
              <a:t> </a:t>
            </a:r>
            <a:r>
              <a:rPr lang="en-US" dirty="0" err="1" smtClean="0"/>
              <a:t>Grup</a:t>
            </a:r>
            <a:r>
              <a:rPr lang="en-US" dirty="0" smtClean="0"/>
              <a:t> </a:t>
            </a:r>
            <a:r>
              <a:rPr lang="en-US" dirty="0" err="1" smtClean="0"/>
              <a:t>Başkanlığı</a:t>
            </a:r>
            <a:endParaRPr lang="en-US" dirty="0"/>
          </a:p>
        </p:txBody>
      </p:sp>
      <p:sp>
        <p:nvSpPr>
          <p:cNvPr id="6" name="5 Slayt Numarası Yer Tutucusu"/>
          <p:cNvSpPr>
            <a:spLocks noGrp="1"/>
          </p:cNvSpPr>
          <p:nvPr>
            <p:ph type="sldNum" sz="quarter" idx="12"/>
          </p:nvPr>
        </p:nvSpPr>
        <p:spPr/>
        <p:txBody>
          <a:bodyPr/>
          <a:lstStyle/>
          <a:p>
            <a:fld id="{0ADB9D1F-9EBF-43D3-B04B-7373403B080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30DA6DE3-7A80-44A7-893F-5A008B375BDE}" type="slidenum">
              <a:rPr lang="tr-TR" smtClean="0"/>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F33F8196-4AD5-43F3-9549-BDAB92536625}" type="slidenum">
              <a:rPr lang="tr-TR" smtClean="0"/>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E842D950-6E2A-47CD-A49B-0FC15E0F11F4}" type="slidenum">
              <a:rPr lang="tr-TR" smtClean="0"/>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8"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9" name="5 Slayt Numarası Yer Tutucusu"/>
          <p:cNvSpPr>
            <a:spLocks noGrp="1"/>
          </p:cNvSpPr>
          <p:nvPr>
            <p:ph type="sldNum" sz="quarter" idx="12"/>
          </p:nvPr>
        </p:nvSpPr>
        <p:spPr/>
        <p:txBody>
          <a:bodyPr/>
          <a:lstStyle>
            <a:lvl1pPr>
              <a:defRPr/>
            </a:lvl1pPr>
          </a:lstStyle>
          <a:p>
            <a:pPr>
              <a:defRPr/>
            </a:pPr>
            <a:fld id="{783AB250-3B1C-4F4A-B4AC-6C1FBBFB23AD}" type="slidenum">
              <a:rPr lang="tr-TR" smtClean="0"/>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4"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5" name="5 Slayt Numarası Yer Tutucusu"/>
          <p:cNvSpPr>
            <a:spLocks noGrp="1"/>
          </p:cNvSpPr>
          <p:nvPr>
            <p:ph type="sldNum" sz="quarter" idx="12"/>
          </p:nvPr>
        </p:nvSpPr>
        <p:spPr/>
        <p:txBody>
          <a:bodyPr/>
          <a:lstStyle>
            <a:lvl1pPr>
              <a:defRPr/>
            </a:lvl1pPr>
          </a:lstStyle>
          <a:p>
            <a:pPr>
              <a:defRPr/>
            </a:pPr>
            <a:fld id="{72462369-968A-46FF-AFE3-BB3F25211F1F}" type="slidenum">
              <a:rPr lang="tr-TR" smtClean="0"/>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3"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4" name="5 Slayt Numarası Yer Tutucusu"/>
          <p:cNvSpPr>
            <a:spLocks noGrp="1"/>
          </p:cNvSpPr>
          <p:nvPr>
            <p:ph type="sldNum" sz="quarter" idx="12"/>
          </p:nvPr>
        </p:nvSpPr>
        <p:spPr/>
        <p:txBody>
          <a:bodyPr/>
          <a:lstStyle>
            <a:lvl1pPr>
              <a:defRPr/>
            </a:lvl1pPr>
          </a:lstStyle>
          <a:p>
            <a:pPr>
              <a:defRPr/>
            </a:pPr>
            <a:fld id="{4E60E364-4C70-4A4C-9515-4ABEC631ACA1}" type="slidenum">
              <a:rPr lang="tr-TR" smtClean="0"/>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9AAEC7AA-12BA-4519-8F2B-C2EA6C715493}" type="slidenum">
              <a:rPr lang="tr-TR" smtClean="0"/>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tr-TR"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r>
              <a:rPr lang="tr-TR" dirty="0" smtClean="0"/>
              <a:t>01.03.2013</a:t>
            </a:r>
            <a:endParaRPr lang="tr-TR" dirty="0"/>
          </a:p>
        </p:txBody>
      </p:sp>
      <p:sp>
        <p:nvSpPr>
          <p:cNvPr id="6" name="4 Altbilgi Yer Tutucusu"/>
          <p:cNvSpPr>
            <a:spLocks noGrp="1"/>
          </p:cNvSpPr>
          <p:nvPr>
            <p:ph type="ftr" sz="quarter" idx="11"/>
          </p:nvPr>
        </p:nvSpPr>
        <p:spPr/>
        <p:txBody>
          <a:bodyPr/>
          <a:lstStyle>
            <a:lvl1pPr>
              <a:defRPr/>
            </a:lvl1pPr>
          </a:lstStyle>
          <a:p>
            <a:pPr>
              <a:defRPr/>
            </a:pPr>
            <a:r>
              <a:rPr lang="tr-TR" dirty="0" smtClean="0"/>
              <a:t>İzleme ve Değerlendirme Grup Başkanlığı</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FBA8141C-6BC0-42B8-A166-0D356704BE7B}" type="slidenum">
              <a:rPr lang="tr-TR" smtClean="0"/>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7 Resim" descr="powerpoint3.jpg"/>
          <p:cNvPicPr>
            <a:picLocks noChangeAspect="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68313" y="0"/>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tr-TR" dirty="0" smtClean="0"/>
              <a:t>01.03.2013</a:t>
            </a:r>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tr-TR" dirty="0" smtClean="0"/>
              <a:t>İzleme ve Değerlendirme Grup Başkanlığı</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4E98DB-BD35-4B8E-BF37-7D3A371F57CD}" type="slidenum">
              <a:rPr lang="tr-TR" smtClean="0"/>
              <a:pPr>
                <a:defRPr/>
              </a:pPr>
              <a:t>‹#›</a:t>
            </a:fld>
            <a:endParaRPr lang="tr-TR"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dt="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1</a:t>
            </a:fld>
            <a:endParaRPr lang="tr-TR" dirty="0"/>
          </a:p>
        </p:txBody>
      </p:sp>
      <p:sp>
        <p:nvSpPr>
          <p:cNvPr id="5" name="Dikdörtgen 4"/>
          <p:cNvSpPr/>
          <p:nvPr/>
        </p:nvSpPr>
        <p:spPr>
          <a:xfrm>
            <a:off x="0" y="0"/>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26" name="Picture 2" descr="C:\Users\User\Desktop\logo.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491880" y="-243408"/>
            <a:ext cx="8136904" cy="80582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 7"/>
          <p:cNvGrpSpPr/>
          <p:nvPr/>
        </p:nvGrpSpPr>
        <p:grpSpPr>
          <a:xfrm>
            <a:off x="151753" y="315806"/>
            <a:ext cx="1001169" cy="1004701"/>
            <a:chOff x="1652730" y="1419598"/>
            <a:chExt cx="3087996" cy="3098891"/>
          </a:xfrm>
        </p:grpSpPr>
        <p:sp>
          <p:nvSpPr>
            <p:cNvPr id="7" name="Oval 6"/>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9" name="Picture 5" descr="C:\Users\User\Desktop\Resim1.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Metin kutusu 8"/>
          <p:cNvSpPr txBox="1"/>
          <p:nvPr/>
        </p:nvSpPr>
        <p:spPr>
          <a:xfrm>
            <a:off x="1187624" y="478413"/>
            <a:ext cx="4608512" cy="646331"/>
          </a:xfrm>
          <a:prstGeom prst="rect">
            <a:avLst/>
          </a:prstGeom>
          <a:noFill/>
        </p:spPr>
        <p:txBody>
          <a:bodyPr wrap="square" rtlCol="0">
            <a:spAutoFit/>
          </a:bodyPr>
          <a:lstStyle/>
          <a:p>
            <a:r>
              <a:rPr lang="tr-TR"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KOCAELİ</a:t>
            </a:r>
          </a:p>
          <a:p>
            <a:r>
              <a:rPr lang="tr-TR"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İL MİLLÎ EĞİTİM MÜDÜRLÜĞÜ</a:t>
            </a:r>
            <a:endParaRPr lang="tr-TR"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4 Metin kutusu"/>
          <p:cNvSpPr txBox="1"/>
          <p:nvPr/>
        </p:nvSpPr>
        <p:spPr>
          <a:xfrm>
            <a:off x="899592" y="2767280"/>
            <a:ext cx="7560839" cy="2308324"/>
          </a:xfrm>
          <a:prstGeom prst="rect">
            <a:avLst/>
          </a:prstGeom>
          <a:noFill/>
        </p:spPr>
        <p:txBody>
          <a:bodyPr wrap="square" rtlCol="0">
            <a:spAutoFit/>
          </a:bodyPr>
          <a:lstStyle/>
          <a:p>
            <a:pPr algn="ctr"/>
            <a:r>
              <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ORTAÖĞRETİME GEÇİŞ</a:t>
            </a:r>
          </a:p>
          <a:p>
            <a:pPr algn="ctr"/>
            <a:r>
              <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TERCİH ve YERLEŞTİRME KILAVUZU</a:t>
            </a:r>
          </a:p>
          <a:p>
            <a:pPr algn="ctr"/>
            <a:r>
              <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a:t>
            </a:r>
          </a:p>
        </p:txBody>
      </p:sp>
    </p:spTree>
    <p:extLst>
      <p:ext uri="{BB962C8B-B14F-4D97-AF65-F5344CB8AC3E}">
        <p14:creationId xmlns:p14="http://schemas.microsoft.com/office/powerpoint/2010/main" val="3867224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10</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1.3 TERCİH İŞLEMLERİ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196752"/>
            <a:ext cx="8352928" cy="4985980"/>
          </a:xfrm>
          <a:prstGeom prst="rect">
            <a:avLst/>
          </a:prstGeom>
          <a:noFill/>
        </p:spPr>
        <p:txBody>
          <a:bodyPr wrap="square" rtlCol="0">
            <a:spAutoFit/>
          </a:bodyPr>
          <a:lstStyle/>
          <a:p>
            <a:pPr marL="285750" indent="-285750">
              <a:buFont typeface="Arial" panose="020B0604020202020204" pitchFamily="34" charset="0"/>
              <a:buChar char="•"/>
            </a:pP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Özel Liseler ile yetenek sınavı ile öğrenci alan okullara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kesin kayıt yaptıran öğrenciler tercihte bulunamayacaktır.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Öğrenciler ilk olarak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Yerel Yerleştirme İle Öğrenci Alan Okullar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ekranından tercih yapacaklardır.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Yerel Yerleştirmede ilk 3 (üç) okul kayıt alanından yapılmak kaydıyla en fazla 5 (beş) okul tercihinde bulunulacaktır.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Yapılan tercihlerde aynı türden en fazla 3 (üç) okul tercih edilebilecektir.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Merkezi Sınavla Öğrenci Alan Okullar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ekranından en fazla 5 (beş) okul tercih edilebilecektir.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Pansiyonlu Okullar</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 ekranından en fazla 5 (beş) okul tercih edilebilecektir.</a:t>
            </a:r>
          </a:p>
          <a:p>
            <a:pPr marL="285750" indent="-285750">
              <a:buFont typeface="Arial" panose="020B0604020202020204" pitchFamily="34" charset="0"/>
              <a:buChar char="•"/>
            </a:pP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664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11</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1.3 TERCİH İŞLEMLERİ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980728"/>
            <a:ext cx="8352928" cy="4401205"/>
          </a:xfrm>
          <a:prstGeom prst="rect">
            <a:avLst/>
          </a:prstGeom>
          <a:noFill/>
        </p:spPr>
        <p:txBody>
          <a:bodyPr wrap="square" rtlCol="0">
            <a:spAutoFit/>
          </a:bodyPr>
          <a:lstStyle/>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Sınava katılmayan öğrencilere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Merkezi Sınavla Öğrenci Alan Okullar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tercih ekranı açılmayacaktır.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Yerel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Yerleştirme tercih ekranında;</a:t>
            </a:r>
          </a:p>
          <a:p>
            <a:pPr marL="742950" lvl="1" indent="-285750">
              <a:buFont typeface="Wingdings" panose="05000000000000000000" pitchFamily="2" charset="2"/>
              <a:buChar char="Ø"/>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Yeşil renk </a:t>
            </a:r>
            <a:r>
              <a:rPr lang="tr-TR" sz="2000" b="1" dirty="0" smtClean="0">
                <a:solidFill>
                  <a:srgbClr val="00B050"/>
                </a:solidFill>
                <a:latin typeface="Times New Roman" panose="02020603050405020304" pitchFamily="18" charset="0"/>
                <a:cs typeface="Times New Roman" panose="02020603050405020304" pitchFamily="18" charset="0"/>
              </a:rPr>
              <a:t>«Kayıt Alanında»</a:t>
            </a:r>
          </a:p>
          <a:p>
            <a:pPr marL="742950" lvl="1" indent="-285750">
              <a:buFont typeface="Wingdings" panose="05000000000000000000" pitchFamily="2" charset="2"/>
              <a:buChar char="Ø"/>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Mavi renk </a:t>
            </a:r>
            <a:r>
              <a:rPr lang="tr-TR" sz="2000" b="1" dirty="0" smtClean="0">
                <a:solidFill>
                  <a:srgbClr val="0070C0"/>
                </a:solidFill>
                <a:latin typeface="Times New Roman" panose="02020603050405020304" pitchFamily="18" charset="0"/>
                <a:cs typeface="Times New Roman" panose="02020603050405020304" pitchFamily="18" charset="0"/>
              </a:rPr>
              <a:t>«Komşu Kayıt Alanında»</a:t>
            </a:r>
          </a:p>
          <a:p>
            <a:pPr marL="742950" lvl="1" indent="-285750">
              <a:buFont typeface="Wingdings" panose="05000000000000000000" pitchFamily="2" charset="2"/>
              <a:buChar char="Ø"/>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Kırmızı renk </a:t>
            </a:r>
            <a:r>
              <a:rPr lang="tr-TR" sz="2000" b="1" dirty="0" smtClean="0">
                <a:solidFill>
                  <a:srgbClr val="FF0000"/>
                </a:solidFill>
                <a:latin typeface="Times New Roman" panose="02020603050405020304" pitchFamily="18" charset="0"/>
                <a:cs typeface="Times New Roman" panose="02020603050405020304" pitchFamily="18" charset="0"/>
              </a:rPr>
              <a:t>«Diğer»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il içerisinde kendi yada komşu kayıt alnında olmayan kayıt alanlarını</a:t>
            </a:r>
          </a:p>
          <a:p>
            <a:pPr marL="742950" lvl="1" indent="-285750">
              <a:buFont typeface="Wingdings" panose="05000000000000000000" pitchFamily="2" charset="2"/>
              <a:buChar char="Ø"/>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Yerleştirmeye esas nakiller 4 (dört) dönemde yapılacaktır.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Yerleştirmeye esas nakillerin her döneminde her tercih ekranından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en fazla 3 (üç) tercih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alınacaktır.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955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12</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1.3 TERCİH İŞLEMLERİ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196752"/>
            <a:ext cx="8352928" cy="2862322"/>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Yerel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yerleştirme ile öğrenci alan okullara tercihte bulunan ve  ilk yerleştirmede  tercihine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yerleşen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öğrencilerin</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  yerleştirmeye esas nakil tercih dönemlerinde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Kayıt Alanından  okul ve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farklı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tür tercih etme zorunluluğu bulunmayacaktır. </a:t>
            </a:r>
            <a:endPar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Ancak</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 tercihlerine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yerleşemeyen öğrenciler</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yerleştirmeye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esas nakil tercihlerinde ilk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2 (iki) okulu Kayıt Alanından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seçmek kaydıyla en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fazla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3 (üç) okul tercihinde bulunabileceklerdir. Yapılan tercihlerde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aynı okul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türünden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en fazla 2 (iki) okul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seçilebilecektir</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284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13</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1.3 TERCİH İŞLEMLERİ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196752"/>
            <a:ext cx="8352928" cy="3170099"/>
          </a:xfrm>
          <a:prstGeom prst="rect">
            <a:avLst/>
          </a:prstGeom>
          <a:noFill/>
        </p:spPr>
        <p:txBody>
          <a:bodyPr wrap="square" rtlCol="0">
            <a:spAutoFit/>
          </a:bodyPr>
          <a:lstStyle/>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Öğrenciler istemeleri halinde 4’üncü nakil başvuru döneminde ‘Mesleki Eğitim Merkezleri’ni de tercih edebileceklerdir.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Yerleştirmeye esas nakil tercih başvurularının alınması sürecinde özel liselere kayıt ve nakil işlemi yapılabilecektir.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Yerleştirmeye esas nakil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başvuruları, tercih edilecek okulun boş kontenjanına bakılmaksızın yapılabilecektir.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Tercihler okul müdürlüğü tarafından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elektronik ortamda onaylanacaktır.</a:t>
            </a:r>
            <a:endParaRPr lang="tr-TR"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339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14</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ÖRNEK KAYIT EKRANI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084287"/>
            <a:ext cx="69246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53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15</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ÖRNEK </a:t>
            </a:r>
            <a:r>
              <a:rPr lang="tr-TR" sz="2400" b="1" dirty="0" smtClean="0">
                <a:solidFill>
                  <a:schemeClr val="bg1"/>
                </a:solidFill>
                <a:latin typeface="Times New Roman" panose="02020603050405020304" pitchFamily="18" charset="0"/>
                <a:cs typeface="Times New Roman" panose="02020603050405020304" pitchFamily="18" charset="0"/>
              </a:rPr>
              <a:t>TERCİH-1</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084287"/>
            <a:ext cx="69246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53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16</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ÖRNEK </a:t>
            </a:r>
            <a:r>
              <a:rPr lang="tr-TR" sz="2400" b="1" dirty="0" smtClean="0">
                <a:solidFill>
                  <a:schemeClr val="bg1"/>
                </a:solidFill>
                <a:latin typeface="Times New Roman" panose="02020603050405020304" pitchFamily="18" charset="0"/>
                <a:cs typeface="Times New Roman" panose="02020603050405020304" pitchFamily="18" charset="0"/>
              </a:rPr>
              <a:t>TERCİH-2</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084287"/>
            <a:ext cx="69246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698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17</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ÖRNEK </a:t>
            </a:r>
            <a:r>
              <a:rPr lang="tr-TR" sz="2400" b="1" dirty="0" smtClean="0">
                <a:solidFill>
                  <a:schemeClr val="bg1"/>
                </a:solidFill>
                <a:latin typeface="Times New Roman" panose="02020603050405020304" pitchFamily="18" charset="0"/>
                <a:cs typeface="Times New Roman" panose="02020603050405020304" pitchFamily="18" charset="0"/>
              </a:rPr>
              <a:t>TERCİH-3</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084287"/>
            <a:ext cx="69246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055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18</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ÖRNEK </a:t>
            </a:r>
            <a:r>
              <a:rPr lang="tr-TR" sz="2400" b="1" dirty="0" smtClean="0">
                <a:solidFill>
                  <a:schemeClr val="bg1"/>
                </a:solidFill>
                <a:latin typeface="Times New Roman" panose="02020603050405020304" pitchFamily="18" charset="0"/>
                <a:cs typeface="Times New Roman" panose="02020603050405020304" pitchFamily="18" charset="0"/>
              </a:rPr>
              <a:t>TERCİH-4</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084287"/>
            <a:ext cx="69246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539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19</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ÖRNEK </a:t>
            </a:r>
            <a:r>
              <a:rPr lang="tr-TR" sz="2400" b="1" dirty="0" smtClean="0">
                <a:solidFill>
                  <a:schemeClr val="bg1"/>
                </a:solidFill>
                <a:latin typeface="Times New Roman" panose="02020603050405020304" pitchFamily="18" charset="0"/>
                <a:cs typeface="Times New Roman" panose="02020603050405020304" pitchFamily="18" charset="0"/>
              </a:rPr>
              <a:t>TERCİH-5</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084287"/>
            <a:ext cx="69246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961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2</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KILAVUZA GENEL BAKIŞ</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269915"/>
            <a:ext cx="8352928" cy="5139869"/>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Tanımlar ve Kısaltmalar</a:t>
            </a:r>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Tercih ve Yerleştirme Takvimi</a:t>
            </a:r>
          </a:p>
          <a:p>
            <a:pPr marL="285750" indent="-285750" algn="just">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algn="just"/>
            <a:r>
              <a:rPr lang="tr-TR" b="1" dirty="0" smtClean="0">
                <a:latin typeface="Times New Roman" panose="02020603050405020304" pitchFamily="18" charset="0"/>
                <a:cs typeface="Times New Roman" panose="02020603050405020304" pitchFamily="18" charset="0"/>
              </a:rPr>
              <a:t>I. ORTAÖĞRETİM KURUMLARINA TERCİH ve YERLEŞTİRME İŞLEMLERİ</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1.1 </a:t>
            </a:r>
            <a:r>
              <a:rPr lang="tr-TR" dirty="0" smtClean="0">
                <a:latin typeface="Times New Roman" panose="02020603050405020304" pitchFamily="18" charset="0"/>
                <a:cs typeface="Times New Roman" panose="02020603050405020304" pitchFamily="18" charset="0"/>
              </a:rPr>
              <a:t> Genel Açıklamalar</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1.2</a:t>
            </a:r>
            <a:r>
              <a:rPr lang="tr-TR" dirty="0" smtClean="0">
                <a:latin typeface="Times New Roman" panose="02020603050405020304" pitchFamily="18" charset="0"/>
                <a:cs typeface="Times New Roman" panose="02020603050405020304" pitchFamily="18" charset="0"/>
              </a:rPr>
              <a:t>  Ortaöğretim Okullarına Genel Başvuru Şartları</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1.3 </a:t>
            </a:r>
            <a:r>
              <a:rPr lang="tr-TR" dirty="0" smtClean="0">
                <a:latin typeface="Times New Roman" panose="02020603050405020304" pitchFamily="18" charset="0"/>
                <a:cs typeface="Times New Roman" panose="02020603050405020304" pitchFamily="18" charset="0"/>
              </a:rPr>
              <a:t> Tercih İşlemleri</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1.4</a:t>
            </a:r>
            <a:r>
              <a:rPr lang="tr-TR" dirty="0" smtClean="0">
                <a:latin typeface="Times New Roman" panose="02020603050405020304" pitchFamily="18" charset="0"/>
                <a:cs typeface="Times New Roman" panose="02020603050405020304" pitchFamily="18" charset="0"/>
              </a:rPr>
              <a:t>  Yerleştirme İşlemleri</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1.5</a:t>
            </a:r>
            <a:r>
              <a:rPr lang="tr-TR" dirty="0" smtClean="0">
                <a:latin typeface="Times New Roman" panose="02020603050405020304" pitchFamily="18" charset="0"/>
                <a:cs typeface="Times New Roman" panose="02020603050405020304" pitchFamily="18" charset="0"/>
              </a:rPr>
              <a:t>  Merkezi ve Yerel Yerleştirme Esasları</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1.6</a:t>
            </a:r>
            <a:r>
              <a:rPr lang="tr-TR" dirty="0" smtClean="0">
                <a:latin typeface="Times New Roman" panose="02020603050405020304" pitchFamily="18" charset="0"/>
                <a:cs typeface="Times New Roman" panose="02020603050405020304" pitchFamily="18" charset="0"/>
              </a:rPr>
              <a:t>  Okul Müdürlüklerince Yapılacak İşlemler</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1.7</a:t>
            </a:r>
            <a:r>
              <a:rPr lang="tr-TR" dirty="0" smtClean="0">
                <a:latin typeface="Times New Roman" panose="02020603050405020304" pitchFamily="18" charset="0"/>
                <a:cs typeface="Times New Roman" panose="02020603050405020304" pitchFamily="18" charset="0"/>
              </a:rPr>
              <a:t>  Yerleştirme Sonuçlarının Açıklanması</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r>
              <a:rPr lang="tr-TR" b="1" dirty="0" smtClean="0">
                <a:latin typeface="Times New Roman" panose="02020603050405020304" pitchFamily="18" charset="0"/>
                <a:cs typeface="Times New Roman" panose="02020603050405020304" pitchFamily="18" charset="0"/>
              </a:rPr>
              <a:t>II. OKUL TANITIM BİLGİLERİ, KAYIT ve NAKİL İŞLEMLERİ</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2.1</a:t>
            </a:r>
            <a:r>
              <a:rPr lang="tr-TR" dirty="0" smtClean="0">
                <a:latin typeface="Times New Roman" panose="02020603050405020304" pitchFamily="18" charset="0"/>
                <a:cs typeface="Times New Roman" panose="02020603050405020304" pitchFamily="18" charset="0"/>
              </a:rPr>
              <a:t>  Okul Adları ve Tercih Kodları</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2.2</a:t>
            </a:r>
            <a:r>
              <a:rPr lang="tr-TR" dirty="0" smtClean="0">
                <a:latin typeface="Times New Roman" panose="02020603050405020304" pitchFamily="18" charset="0"/>
                <a:cs typeface="Times New Roman" panose="02020603050405020304" pitchFamily="18" charset="0"/>
              </a:rPr>
              <a:t>  Mesleki ve Teknik Anadolu Liselerinin Denizcilik Alanına Öğrenci Alımı</a:t>
            </a:r>
          </a:p>
          <a:p>
            <a:pPr marL="742950" lvl="1" indent="-285750"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2.3</a:t>
            </a:r>
            <a:r>
              <a:rPr lang="tr-TR" dirty="0" smtClean="0">
                <a:latin typeface="Times New Roman" panose="02020603050405020304" pitchFamily="18" charset="0"/>
                <a:cs typeface="Times New Roman" panose="02020603050405020304" pitchFamily="18" charset="0"/>
              </a:rPr>
              <a:t>  Yatılılık Tercih ve Yerleştirme İşlemleri</a:t>
            </a:r>
          </a:p>
          <a:p>
            <a:pPr marL="285750" indent="-285750" algn="just">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419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20</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ÖRNEK </a:t>
            </a:r>
            <a:r>
              <a:rPr lang="tr-TR" sz="2400" b="1" dirty="0" smtClean="0">
                <a:solidFill>
                  <a:schemeClr val="bg1"/>
                </a:solidFill>
                <a:latin typeface="Times New Roman" panose="02020603050405020304" pitchFamily="18" charset="0"/>
                <a:cs typeface="Times New Roman" panose="02020603050405020304" pitchFamily="18" charset="0"/>
              </a:rPr>
              <a:t>TERCİH-6</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084287"/>
            <a:ext cx="69246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77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21</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BAŞVURU EKRANI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166813"/>
            <a:ext cx="74866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53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22</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BAŞVURU EKRANI</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92783"/>
            <a:ext cx="8791575"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53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23</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BAŞVURU EKRANI</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018183"/>
            <a:ext cx="8809037" cy="529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5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24</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a:solidFill>
                  <a:schemeClr val="bg1"/>
                </a:solidFill>
                <a:latin typeface="Times New Roman" panose="02020603050405020304" pitchFamily="18" charset="0"/>
                <a:cs typeface="Times New Roman" panose="02020603050405020304" pitchFamily="18" charset="0"/>
              </a:rPr>
              <a:t>BAŞVURU EKRANI</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79065"/>
            <a:ext cx="89916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53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25</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899592" y="2636912"/>
            <a:ext cx="7560839" cy="646331"/>
          </a:xfrm>
          <a:prstGeom prst="rect">
            <a:avLst/>
          </a:prstGeom>
          <a:noFill/>
        </p:spPr>
        <p:txBody>
          <a:bodyPr wrap="square" rtlCol="0">
            <a:spAutoFit/>
          </a:bodyPr>
          <a:lstStyle/>
          <a:p>
            <a:pPr algn="ctr"/>
            <a:r>
              <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 YERLEŞTİRME İŞLEMLERİ</a:t>
            </a:r>
          </a:p>
        </p:txBody>
      </p:sp>
    </p:spTree>
    <p:extLst>
      <p:ext uri="{BB962C8B-B14F-4D97-AF65-F5344CB8AC3E}">
        <p14:creationId xmlns:p14="http://schemas.microsoft.com/office/powerpoint/2010/main" val="27497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26</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1.4 YERLEŞTİRME İŞLEMLERİ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299532"/>
            <a:ext cx="8352928" cy="4401205"/>
          </a:xfrm>
          <a:prstGeom prst="rect">
            <a:avLst/>
          </a:prstGeom>
          <a:noFill/>
        </p:spPr>
        <p:txBody>
          <a:bodyPr wrap="square" rtlCol="0">
            <a:spAutoFit/>
          </a:bodyPr>
          <a:lstStyle/>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Sınavla öğrenci alan okullara puan üstünlüğü ve tercihler doğrultusunda</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Yerel yerleştirme ile öğrenci alan okullara ise okulların türü, kontenjanı ve konumuna göre kayıt alanlarındaki okullara,</a:t>
            </a:r>
          </a:p>
          <a:p>
            <a:pPr marL="742950" lvl="1" indent="-285750">
              <a:buFont typeface="Wingdings" panose="05000000000000000000" pitchFamily="2" charset="2"/>
              <a:buChar char="Ø"/>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İkamet Adresleri</a:t>
            </a:r>
          </a:p>
          <a:p>
            <a:pPr marL="742950" lvl="1" indent="-285750">
              <a:buFont typeface="Wingdings" panose="05000000000000000000" pitchFamily="2" charset="2"/>
              <a:buChar char="Ø"/>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Ortaokullarda </a:t>
            </a:r>
            <a:r>
              <a:rPr lang="tr-TR" sz="2000" dirty="0" err="1" smtClean="0">
                <a:solidFill>
                  <a:schemeClr val="tx1">
                    <a:lumMod val="95000"/>
                    <a:lumOff val="5000"/>
                  </a:schemeClr>
                </a:solidFill>
                <a:latin typeface="Times New Roman" panose="02020603050405020304" pitchFamily="18" charset="0"/>
                <a:cs typeface="Times New Roman" panose="02020603050405020304" pitchFamily="18" charset="0"/>
              </a:rPr>
              <a:t>bulunuşlukları</a:t>
            </a: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Tercih Öncelikleri</a:t>
            </a:r>
          </a:p>
          <a:p>
            <a:pPr marL="742950" lvl="1" indent="-285750">
              <a:buFont typeface="Wingdings" panose="05000000000000000000" pitchFamily="2" charset="2"/>
              <a:buChar char="Ø"/>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Okul Başarı Puanları</a:t>
            </a:r>
          </a:p>
          <a:p>
            <a:pPr marL="742950" lvl="1" indent="-285750">
              <a:buFont typeface="Wingdings" panose="05000000000000000000" pitchFamily="2" charset="2"/>
              <a:buChar char="Ø"/>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Devam-devamsızlıkları</a:t>
            </a:r>
          </a:p>
          <a:p>
            <a:pPr marL="742950" lvl="1" indent="-285750">
              <a:buFont typeface="Wingdings" panose="05000000000000000000" pitchFamily="2" charset="2"/>
              <a:buChar char="Ø"/>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Yaş kriterleri</a:t>
            </a: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Göz önünde bulundurularak yerleştirileceklerdir.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Yerleştirmeye esas nakil tercihleri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4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(dört) dönem hâlinde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alınacak</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031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27</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1.4 YERLEŞTİRME İŞLEMLERİ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325667"/>
            <a:ext cx="8352928" cy="3170099"/>
          </a:xfrm>
          <a:prstGeom prst="rect">
            <a:avLst/>
          </a:prstGeom>
          <a:noFill/>
        </p:spPr>
        <p:txBody>
          <a:bodyPr wrap="square" rtlCol="0">
            <a:spAutoFit/>
          </a:bodyPr>
          <a:lstStyle/>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Sonuçlar 30 Temmuz 2018 tarihinde ilan edilecektir.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Sınavla ve yerel yerleştirmeyle yerleşemeyen ve sınıf tekrarına kalan 9. sınıf öğrencileri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10-14 Eylül 2018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tarihlerinde</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İl/İlçe Nakil komisyonlarınca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kontenjan durumları uygun olan okullara yerleştirilecekler.</a:t>
            </a:r>
          </a:p>
          <a:p>
            <a:pPr marL="285750" indent="-285750">
              <a:buFont typeface="Arial" panose="020B0604020202020204" pitchFamily="34" charset="0"/>
              <a:buChar char="•"/>
            </a:pPr>
            <a:endPar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Özel eğitime ihtiyacı olan öğrencilerden kaynaştırma yoluyla eğitim alacak öğrenciler</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ikamet adresleri dikkate alınarak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her bir şubeye 2 (iki) öğrenciyi geçmeyecek şekilde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10-14</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Eylül 2018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tarihlerinde</a:t>
            </a:r>
            <a:r>
              <a:rPr lang="tr-TR" sz="2000" b="1" dirty="0">
                <a:solidFill>
                  <a:schemeClr val="tx1">
                    <a:lumMod val="95000"/>
                    <a:lumOff val="5000"/>
                  </a:schemeClr>
                </a:solidFill>
                <a:latin typeface="Times New Roman" panose="02020603050405020304" pitchFamily="18" charset="0"/>
                <a:cs typeface="Times New Roman" panose="02020603050405020304" pitchFamily="18" charset="0"/>
              </a:rPr>
              <a:t> İl/İlçe Nakil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komisyonları kararıyla yerleştirilecek.</a:t>
            </a:r>
            <a:endParaRPr lang="tr-TR"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524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28</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251520" y="2636912"/>
            <a:ext cx="8640960" cy="1077218"/>
          </a:xfrm>
          <a:prstGeom prst="rect">
            <a:avLst/>
          </a:prstGeom>
          <a:noFill/>
        </p:spPr>
        <p:txBody>
          <a:bodyPr wrap="square" rtlCol="0">
            <a:spAutoFit/>
          </a:bodyPr>
          <a:lstStyle/>
          <a:p>
            <a:pPr algn="ctr"/>
            <a:r>
              <a:rPr lang="tr-TR"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MERKEZİ ve YEREL YERLEŞTİRME </a:t>
            </a:r>
          </a:p>
          <a:p>
            <a:pPr algn="ctr"/>
            <a:r>
              <a:rPr lang="tr-TR"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ESASLARI</a:t>
            </a:r>
          </a:p>
        </p:txBody>
      </p:sp>
    </p:spTree>
    <p:extLst>
      <p:ext uri="{BB962C8B-B14F-4D97-AF65-F5344CB8AC3E}">
        <p14:creationId xmlns:p14="http://schemas.microsoft.com/office/powerpoint/2010/main" val="1588428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29</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1.5 YEREL YERLEŞTİRME ESASLARI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196752"/>
            <a:ext cx="8352928" cy="4247317"/>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Merkezi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Sınavla öğrenci alan okullara puan üstünlüğü ve tercihleri doğrultusunda yerleştirme yapılacaktır.</a:t>
            </a:r>
          </a:p>
          <a:p>
            <a:pPr marL="285750" indent="-285750">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Merkezi Sınav Puanı ile Öğrenci Alan Okul tercihine yerleşmiş öğrencilerin </a:t>
            </a:r>
            <a:r>
              <a:rPr lang="tr-TR" b="1" dirty="0" smtClean="0">
                <a:solidFill>
                  <a:schemeClr val="tx1">
                    <a:lumMod val="95000"/>
                    <a:lumOff val="5000"/>
                  </a:schemeClr>
                </a:solidFill>
                <a:latin typeface="Times New Roman" panose="02020603050405020304" pitchFamily="18" charset="0"/>
                <a:cs typeface="Times New Roman" panose="02020603050405020304" pitchFamily="18" charset="0"/>
              </a:rPr>
              <a:t>yerel yerleştirme ve pansiyonlu okul tercihleri dikkate alınmayacaktır.</a:t>
            </a:r>
          </a:p>
          <a:p>
            <a:pPr marL="285750" indent="-285750">
              <a:buFont typeface="Arial" panose="020B0604020202020204" pitchFamily="34" charset="0"/>
              <a:buChar char="•"/>
            </a:pPr>
            <a:endParaRPr lang="tr-TR"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Yerel yerleştirme ile öğrenci alan okullara ise okulların türü, kontenjanı ve konumuna göre </a:t>
            </a:r>
            <a:r>
              <a:rPr lang="tr-TR" b="1" i="1" dirty="0" smtClean="0">
                <a:solidFill>
                  <a:schemeClr val="tx1">
                    <a:lumMod val="95000"/>
                    <a:lumOff val="5000"/>
                  </a:schemeClr>
                </a:solidFill>
                <a:latin typeface="Times New Roman" panose="02020603050405020304" pitchFamily="18" charset="0"/>
                <a:cs typeface="Times New Roman" panose="02020603050405020304" pitchFamily="18" charset="0"/>
              </a:rPr>
              <a:t>ortaöğretim kayıt alanındaki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okullara kayıt alanlarındaki okullara öğrencilerin,</a:t>
            </a:r>
          </a:p>
          <a:p>
            <a:pPr marL="742950" lvl="1" indent="-285750">
              <a:buFont typeface="Wingdings" panose="05000000000000000000" pitchFamily="2" charset="2"/>
              <a:buChar char="Ø"/>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İkamet Adresleri</a:t>
            </a:r>
          </a:p>
          <a:p>
            <a:pPr marL="742950" lvl="1" indent="-285750">
              <a:buFont typeface="Wingdings" panose="05000000000000000000" pitchFamily="2" charset="2"/>
              <a:buChar char="Ø"/>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Ortaokullarda </a:t>
            </a:r>
            <a:r>
              <a:rPr lang="tr-TR" dirty="0" err="1" smtClean="0">
                <a:solidFill>
                  <a:schemeClr val="tx1">
                    <a:lumMod val="95000"/>
                    <a:lumOff val="5000"/>
                  </a:schemeClr>
                </a:solidFill>
                <a:latin typeface="Times New Roman" panose="02020603050405020304" pitchFamily="18" charset="0"/>
                <a:cs typeface="Times New Roman" panose="02020603050405020304" pitchFamily="18" charset="0"/>
              </a:rPr>
              <a:t>bulunuşlukları</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Tercih Öncelikleri</a:t>
            </a:r>
          </a:p>
          <a:p>
            <a:pPr marL="742950" lvl="1" indent="-285750">
              <a:buFont typeface="Wingdings" panose="05000000000000000000" pitchFamily="2" charset="2"/>
              <a:buChar char="Ø"/>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Okul Başarı Puanları</a:t>
            </a:r>
          </a:p>
          <a:p>
            <a:pPr marL="742950" lvl="1" indent="-285750">
              <a:buFont typeface="Wingdings" panose="05000000000000000000" pitchFamily="2" charset="2"/>
              <a:buChar char="Ø"/>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Devam-devamsızlıkları</a:t>
            </a:r>
          </a:p>
          <a:p>
            <a:pPr marL="742950" lvl="1" indent="-285750">
              <a:buFont typeface="Wingdings" panose="05000000000000000000" pitchFamily="2" charset="2"/>
              <a:buChar char="Ø"/>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Yaş kriterlerine</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Göre değerlendirilerek yapılacaktır.</a:t>
            </a:r>
          </a:p>
        </p:txBody>
      </p:sp>
    </p:spTree>
    <p:extLst>
      <p:ext uri="{BB962C8B-B14F-4D97-AF65-F5344CB8AC3E}">
        <p14:creationId xmlns:p14="http://schemas.microsoft.com/office/powerpoint/2010/main" val="1052030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3</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899592" y="2636912"/>
            <a:ext cx="7560839" cy="1200329"/>
          </a:xfrm>
          <a:prstGeom prst="rect">
            <a:avLst/>
          </a:prstGeom>
          <a:noFill/>
        </p:spPr>
        <p:txBody>
          <a:bodyPr wrap="square" rtlCol="0">
            <a:spAutoFit/>
          </a:bodyPr>
          <a:lstStyle/>
          <a:p>
            <a:pPr algn="ctr"/>
            <a:r>
              <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TERCİH  ve YERLEŞTİRME</a:t>
            </a:r>
          </a:p>
          <a:p>
            <a:pPr algn="ctr"/>
            <a:r>
              <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TAKVİMİ</a:t>
            </a:r>
          </a:p>
        </p:txBody>
      </p:sp>
    </p:spTree>
    <p:extLst>
      <p:ext uri="{BB962C8B-B14F-4D97-AF65-F5344CB8AC3E}">
        <p14:creationId xmlns:p14="http://schemas.microsoft.com/office/powerpoint/2010/main" val="1495297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30</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1.5 YEREL YERLEŞTİRME ESASLARI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51" y="1340768"/>
            <a:ext cx="7935477"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55" y="4149080"/>
            <a:ext cx="77343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278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31</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1.5 YEREL YERLEŞTİRME ESASLARI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1124744"/>
            <a:ext cx="75533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63" y="3284984"/>
            <a:ext cx="74676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678360"/>
            <a:ext cx="7821988" cy="217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140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32</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1.5 YEREL YERLEŞTİRME ESASLARI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120775"/>
            <a:ext cx="9070975"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70578" y="4509120"/>
            <a:ext cx="8865918" cy="100811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tr-TR" dirty="0"/>
          </a:p>
        </p:txBody>
      </p:sp>
      <p:sp>
        <p:nvSpPr>
          <p:cNvPr id="3" name="Sağ Ok 2"/>
          <p:cNvSpPr/>
          <p:nvPr/>
        </p:nvSpPr>
        <p:spPr>
          <a:xfrm>
            <a:off x="1403648" y="4797152"/>
            <a:ext cx="5976664" cy="504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72753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33</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251520" y="2636912"/>
            <a:ext cx="8640960" cy="1077218"/>
          </a:xfrm>
          <a:prstGeom prst="rect">
            <a:avLst/>
          </a:prstGeom>
          <a:noFill/>
        </p:spPr>
        <p:txBody>
          <a:bodyPr wrap="square" rtlCol="0">
            <a:spAutoFit/>
          </a:bodyPr>
          <a:lstStyle/>
          <a:p>
            <a:pPr algn="ctr"/>
            <a:r>
              <a:rPr lang="tr-TR"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 OKUL MÜDÜRLÜKLERİNCE YAPILACAK İŞLEMLER</a:t>
            </a:r>
          </a:p>
        </p:txBody>
      </p:sp>
    </p:spTree>
    <p:extLst>
      <p:ext uri="{BB962C8B-B14F-4D97-AF65-F5344CB8AC3E}">
        <p14:creationId xmlns:p14="http://schemas.microsoft.com/office/powerpoint/2010/main" val="3560243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34</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981125" y="264955"/>
            <a:ext cx="8162875" cy="446276"/>
          </a:xfrm>
          <a:prstGeom prst="rect">
            <a:avLst/>
          </a:prstGeom>
          <a:noFill/>
        </p:spPr>
        <p:txBody>
          <a:bodyPr wrap="square" rtlCol="0">
            <a:spAutoFit/>
          </a:bodyPr>
          <a:lstStyle/>
          <a:p>
            <a:r>
              <a:rPr lang="tr-TR" sz="2300" b="1" dirty="0" smtClean="0">
                <a:solidFill>
                  <a:schemeClr val="bg1"/>
                </a:solidFill>
                <a:latin typeface="Times New Roman" panose="02020603050405020304" pitchFamily="18" charset="0"/>
                <a:cs typeface="Times New Roman" panose="02020603050405020304" pitchFamily="18" charset="0"/>
              </a:rPr>
              <a:t>1.6  OKUL MÜDÜRLÜKLERİNCE YAPILACAK İŞLEMLER</a:t>
            </a:r>
            <a:endParaRPr lang="tr-TR" sz="23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20460" y="1196752"/>
            <a:ext cx="8744028" cy="4801314"/>
          </a:xfrm>
          <a:prstGeom prst="rect">
            <a:avLst/>
          </a:prstGeom>
          <a:noFill/>
        </p:spPr>
        <p:txBody>
          <a:bodyPr wrap="square" rtlCol="0">
            <a:spAutoFit/>
          </a:bodyPr>
          <a:lstStyle/>
          <a:p>
            <a:r>
              <a:rPr lang="tr-TR" dirty="0">
                <a:solidFill>
                  <a:schemeClr val="tx1">
                    <a:lumMod val="95000"/>
                    <a:lumOff val="5000"/>
                  </a:schemeClr>
                </a:solidFill>
                <a:latin typeface="Times New Roman" panose="02020603050405020304" pitchFamily="18" charset="0"/>
                <a:cs typeface="Times New Roman" panose="02020603050405020304" pitchFamily="18" charset="0"/>
              </a:rPr>
              <a:t>a)  Öğrencilerin tercih ve talep başvurularını onaylamak</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b</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Tercih ve yerleştirme işlemleri ile ilgili okul idaresince ve rehber öğretmenlerle birlikte velileri bilgilendirmek</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c</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Tercih işlemlerini, öğrenci velisinin doldurduğu “Yerleştirme Tercihleri İçin Ön Çalışma Formu EK-1”e bağlı kalarak 02-13 Temmuz 2018 tarihleri arasında yapmak ve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onaylamak,</a:t>
            </a:r>
          </a:p>
          <a:p>
            <a:pPr marL="285750" indent="-285750">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ç</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Elektronik ortamda onaylanan tercih bilgilerinin 2 (iki) nüsha çıktısını alıp veliye imzalattıktan sonra 1 (bir) nüshasını okulda saklayıp, diğer nüshasını veliye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vermek,</a:t>
            </a:r>
          </a:p>
          <a:p>
            <a:pPr marL="285750" indent="-285750">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d</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Kayıt alanındaki bir ortaokula bu kılavuzun 1.5.2. maddesinin b) fıkrasında sayılan nedenlerle sonradan gelen öğrencilerin, durumlarını belgelemeleri halinde, tercih onaylama ekranına işlemek ve belgeleri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saklamak,</a:t>
            </a:r>
          </a:p>
          <a:p>
            <a:pPr marL="285750" indent="-285750">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e</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Tercih yapması gereken tüm öğrencileri bilgilendirmek, yapılan tercih başvurularını kontrol etmek, tercih yapmayanları uyararak tüm öğrencilerin tercih yapmasını sağlamak</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2701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35</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981125" y="264955"/>
            <a:ext cx="8162875" cy="446276"/>
          </a:xfrm>
          <a:prstGeom prst="rect">
            <a:avLst/>
          </a:prstGeom>
          <a:noFill/>
        </p:spPr>
        <p:txBody>
          <a:bodyPr wrap="square" rtlCol="0">
            <a:spAutoFit/>
          </a:bodyPr>
          <a:lstStyle/>
          <a:p>
            <a:r>
              <a:rPr lang="tr-TR" sz="2300" b="1" dirty="0" smtClean="0">
                <a:solidFill>
                  <a:schemeClr val="bg1"/>
                </a:solidFill>
                <a:latin typeface="Times New Roman" panose="02020603050405020304" pitchFamily="18" charset="0"/>
                <a:cs typeface="Times New Roman" panose="02020603050405020304" pitchFamily="18" charset="0"/>
              </a:rPr>
              <a:t>1.6  OKUL MÜDÜRLÜKLERİNCE YAPILACAK İŞLEMLER</a:t>
            </a:r>
            <a:endParaRPr lang="tr-TR" sz="23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20460" y="980728"/>
            <a:ext cx="8744028" cy="5663089"/>
          </a:xfrm>
          <a:prstGeom prst="rect">
            <a:avLst/>
          </a:prstGeom>
          <a:noFill/>
        </p:spPr>
        <p:txBody>
          <a:bodyPr wrap="square" rtlCol="0">
            <a:spAutoFit/>
          </a:bodyPr>
          <a:lstStyle/>
          <a:p>
            <a:r>
              <a:rPr lang="tr-TR" dirty="0">
                <a:solidFill>
                  <a:schemeClr val="tx1">
                    <a:lumMod val="95000"/>
                    <a:lumOff val="5000"/>
                  </a:schemeClr>
                </a:solidFill>
                <a:latin typeface="Times New Roman" panose="02020603050405020304" pitchFamily="18" charset="0"/>
                <a:cs typeface="Times New Roman" panose="02020603050405020304" pitchFamily="18" charset="0"/>
              </a:rPr>
              <a:t>f) Tercih onaylama işlemi tamamlandıktan sonra düzeltme veya iptal işlemi için takvimde belirtilen tercih süreleri içerisinde okul müdürlüğüne başvurarak başvurunun düzeltilmesi veya iptal talebinde bulunan velilerden düzeltme/iptal taleplerini almak, işlemleri gerçekleştirmek ve belgeleri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saklamak,</a:t>
            </a:r>
          </a:p>
          <a:p>
            <a:endParaRPr lang="tr-TR" sz="1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g</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İlköğretim programını takip eden özel eğitim ihtiyacı olan 8’inci sınıf öğrencilerini, sürece ilişkin iş ve işlemlerin yürütülebilmesi amacıyla, okulun bulunduğu bölgede hizmet veren rehberlik ve araştırma merkezine yönlendirmek</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tr-TR" sz="1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ğ</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Yerleştirmeye Esas Nakil Tercih Başvurularını almak, başvurularını onaylayarak çıktısının onaylı bir örneğini öğrenci velisine vermek,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tr-TR" sz="1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h</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Kendi okulunun öğrencilerinin yanı sıra il içi ya da il dışından müracaat eden her öğrencinin tercih başvurularını onaylamak, belgelerini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saklamak,</a:t>
            </a:r>
          </a:p>
          <a:p>
            <a:endParaRPr lang="tr-TR" sz="1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ı</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Öğrenimlerinin bir bölümünü herhangi bir sebeple yurt dışında geçirmiş ve hâlen yurt içinde </a:t>
            </a:r>
            <a:r>
              <a:rPr lang="tr-TR" dirty="0" err="1">
                <a:solidFill>
                  <a:schemeClr val="tx1">
                    <a:lumMod val="95000"/>
                    <a:lumOff val="5000"/>
                  </a:schemeClr>
                </a:solidFill>
                <a:latin typeface="Times New Roman" panose="02020603050405020304" pitchFamily="18" charset="0"/>
                <a:cs typeface="Times New Roman" panose="02020603050405020304" pitchFamily="18" charset="0"/>
              </a:rPr>
              <a:t>eOkul</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sistemine kayıtlı olarak 8’inci sınıfa devam eden öğrencilerin yurt dışı eğitim-öğretim bilgilerine ilişkin denklik kayıtlarını e-Okul sistemine işlemek</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tr-TR" sz="1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i</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e-Okul sistemi üzerinde tüm 8.sınıf öğrencilerinin 6, 7 ve 8’inci sınıf Yılsonu Başarı Puanlarını kontrol ederek varsa eksiklikleri doğru bir şekilde tamamlamak.  1</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054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36</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251520" y="2636912"/>
            <a:ext cx="8640960" cy="1077218"/>
          </a:xfrm>
          <a:prstGeom prst="rect">
            <a:avLst/>
          </a:prstGeom>
          <a:noFill/>
        </p:spPr>
        <p:txBody>
          <a:bodyPr wrap="square" rtlCol="0">
            <a:spAutoFit/>
          </a:bodyPr>
          <a:lstStyle/>
          <a:p>
            <a:pPr algn="ctr"/>
            <a:r>
              <a:rPr lang="tr-TR"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OKUL TANITIM BİLGİLERİ, KAYIT ve NAKİL İŞLEMLERİ</a:t>
            </a:r>
          </a:p>
        </p:txBody>
      </p:sp>
    </p:spTree>
    <p:extLst>
      <p:ext uri="{BB962C8B-B14F-4D97-AF65-F5344CB8AC3E}">
        <p14:creationId xmlns:p14="http://schemas.microsoft.com/office/powerpoint/2010/main" val="3109505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37</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981125" y="264955"/>
            <a:ext cx="8162875" cy="446276"/>
          </a:xfrm>
          <a:prstGeom prst="rect">
            <a:avLst/>
          </a:prstGeom>
          <a:noFill/>
        </p:spPr>
        <p:txBody>
          <a:bodyPr wrap="square" rtlCol="0">
            <a:spAutoFit/>
          </a:bodyPr>
          <a:lstStyle/>
          <a:p>
            <a:r>
              <a:rPr lang="tr-TR" sz="2300" b="1" dirty="0" smtClean="0">
                <a:solidFill>
                  <a:schemeClr val="bg1"/>
                </a:solidFill>
                <a:latin typeface="Times New Roman" panose="02020603050405020304" pitchFamily="18" charset="0"/>
                <a:cs typeface="Times New Roman" panose="02020603050405020304" pitchFamily="18" charset="0"/>
              </a:rPr>
              <a:t>2.1 OKUL ADLARI ve TERCİH KODLARI </a:t>
            </a:r>
            <a:endParaRPr lang="tr-TR" sz="23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20460" y="1136933"/>
            <a:ext cx="8744028" cy="4524315"/>
          </a:xfrm>
          <a:prstGeom prst="rect">
            <a:avLst/>
          </a:prstGeom>
          <a:noFill/>
        </p:spPr>
        <p:txBody>
          <a:bodyPr wrap="square" rtlCol="0">
            <a:spAutoFit/>
          </a:bodyPr>
          <a:lstStyle/>
          <a:p>
            <a:r>
              <a:rPr lang="tr-TR" dirty="0">
                <a:solidFill>
                  <a:schemeClr val="tx1">
                    <a:lumMod val="95000"/>
                    <a:lumOff val="5000"/>
                  </a:schemeClr>
                </a:solidFill>
                <a:latin typeface="Times New Roman" panose="02020603050405020304" pitchFamily="18" charset="0"/>
                <a:cs typeface="Times New Roman" panose="02020603050405020304" pitchFamily="18" charset="0"/>
              </a:rPr>
              <a:t>Öğrenci ve velisi, okulların genel ve özel başvuru şartlarına dikkat ederek istek sırasına göre farklı il ve ilçelerdeki okullar da dâhil olmak üzere okul türlerine göre okul tercihi yapabilecektir. Okulların tanıtım bilgileri, okulların bağlı olduğu ilgili genel müdürlüklerin web sayfalarında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yayımlanacaktır.</a:t>
            </a:r>
          </a:p>
          <a:p>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 Ortaöğretim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Genel Müdürlüğüne bağlı Fen Liseleri ve Sosyal Bilimler Liseleri ile özel program ve proje uygulayan Anadolu Liseleri (Tablo–1),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342900" indent="-342900">
              <a:buAutoNum type="alphaLcParen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b</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Mesleki ve Teknik Eğitim Genel Müdürlüğüne bağlı özel program ve proje uygulayan Mesleki ve Teknik Anadolu Liselerinin Anadolu Teknik Programları   (Tablo-2),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c</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Din Öğretimi Genel Müdürlüğüne bağlı özel program ve proje uygulayan Anadolu İmam Hatip Liseleri (Tablo–3),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ç</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Yerel yerleştirme ile öğrenci alacak okulların listesi de https://e-okul.meb.gov.tr internet adresinden yayınlanacaktır.</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315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38</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089645" y="264955"/>
            <a:ext cx="8162875"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2.2 DENİZCİLİK ALANINA ÖĞRENCİ ALIMI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20460" y="1136933"/>
            <a:ext cx="8744028" cy="4197559"/>
          </a:xfrm>
          <a:prstGeom prst="rect">
            <a:avLst/>
          </a:prstGeom>
          <a:noFill/>
        </p:spPr>
        <p:txBody>
          <a:bodyPr wrap="square" rtlCol="0">
            <a:spAutoFit/>
          </a:bodyPr>
          <a:lstStyle/>
          <a:p>
            <a:pPr>
              <a:lnSpc>
                <a:spcPct val="150000"/>
              </a:lnSpc>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 Mesleki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ve Teknik Eğitim Genel Müdürlüğüne bağlı; </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denizcilik alanı bulunan okulları tercih etmek isteyen öğrencilerin,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Ulaştırma, Denizcilik ve Haberleşme Bakanlığının “</a:t>
            </a:r>
            <a:r>
              <a:rPr lang="tr-TR" dirty="0" err="1">
                <a:solidFill>
                  <a:schemeClr val="tx1">
                    <a:lumMod val="95000"/>
                    <a:lumOff val="5000"/>
                  </a:schemeClr>
                </a:solidFill>
                <a:latin typeface="Times New Roman" panose="02020603050405020304" pitchFamily="18" charset="0"/>
                <a:cs typeface="Times New Roman" panose="02020603050405020304" pitchFamily="18" charset="0"/>
              </a:rPr>
              <a:t>Gemiadamları</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ve Kılavuz Kaptanlar Eğitim ve Sınav </a:t>
            </a:r>
            <a:r>
              <a:rPr lang="tr-TR" dirty="0" err="1">
                <a:solidFill>
                  <a:schemeClr val="tx1">
                    <a:lumMod val="95000"/>
                    <a:lumOff val="5000"/>
                  </a:schemeClr>
                </a:solidFill>
                <a:latin typeface="Times New Roman" panose="02020603050405020304" pitchFamily="18" charset="0"/>
                <a:cs typeface="Times New Roman" panose="02020603050405020304" pitchFamily="18" charset="0"/>
              </a:rPr>
              <a:t>Yönergesi”ne</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göre denizde çalışmaya engel teşkil edebilecek herhangi bir hastalığının bulunmadığını belgelendirmesi gerekmektedir. Bu nedenle, Sağlık Bakanlığı Hudut ve Sahiller Genel Müdürlüğü’nün http://www.hssgm.gov.tr/GemiadamiSaglikIslemleri adresinde yer alan  “</a:t>
            </a:r>
            <a:r>
              <a:rPr lang="tr-TR" dirty="0" err="1">
                <a:solidFill>
                  <a:schemeClr val="tx1">
                    <a:lumMod val="95000"/>
                    <a:lumOff val="5000"/>
                  </a:schemeClr>
                </a:solidFill>
                <a:latin typeface="Times New Roman" panose="02020603050405020304" pitchFamily="18" charset="0"/>
                <a:cs typeface="Times New Roman" panose="02020603050405020304" pitchFamily="18" charset="0"/>
              </a:rPr>
              <a:t>Gemiadamlarının</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Genel ve Periyodik Sağlık İşlemini Yapmaya Yetkili Özel ve Resmi Sağlık Kuruluşları” başlığı altında bulunan yetkilendirilmiş resmî ve özel sağlık kurum/kuruluşlarından sağlık durumlarının denizcilik öğrenimine ve mesleğin yürütülmesine elverişli olduğunu belirten </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a:t>
            </a:r>
            <a:r>
              <a:rPr lang="tr-TR" b="1" dirty="0" err="1">
                <a:solidFill>
                  <a:schemeClr val="tx1">
                    <a:lumMod val="95000"/>
                    <a:lumOff val="5000"/>
                  </a:schemeClr>
                </a:solidFill>
                <a:latin typeface="Times New Roman" panose="02020603050405020304" pitchFamily="18" charset="0"/>
                <a:cs typeface="Times New Roman" panose="02020603050405020304" pitchFamily="18" charset="0"/>
              </a:rPr>
              <a:t>Gemiadamı</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 Olur Sağlık </a:t>
            </a:r>
            <a:r>
              <a:rPr lang="tr-TR" b="1" dirty="0" err="1">
                <a:solidFill>
                  <a:schemeClr val="tx1">
                    <a:lumMod val="95000"/>
                    <a:lumOff val="5000"/>
                  </a:schemeClr>
                </a:solidFill>
                <a:latin typeface="Times New Roman" panose="02020603050405020304" pitchFamily="18" charset="0"/>
                <a:cs typeface="Times New Roman" panose="02020603050405020304" pitchFamily="18" charset="0"/>
              </a:rPr>
              <a:t>Raporu”nun</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 alınması şartları </a:t>
            </a:r>
            <a:r>
              <a:rPr lang="tr-TR" b="1" dirty="0" smtClean="0">
                <a:solidFill>
                  <a:schemeClr val="tx1">
                    <a:lumMod val="95000"/>
                    <a:lumOff val="5000"/>
                  </a:schemeClr>
                </a:solidFill>
                <a:latin typeface="Times New Roman" panose="02020603050405020304" pitchFamily="18" charset="0"/>
                <a:cs typeface="Times New Roman" panose="02020603050405020304" pitchFamily="18" charset="0"/>
              </a:rPr>
              <a:t>aranmaktadır.</a:t>
            </a:r>
          </a:p>
        </p:txBody>
      </p:sp>
    </p:spTree>
    <p:extLst>
      <p:ext uri="{BB962C8B-B14F-4D97-AF65-F5344CB8AC3E}">
        <p14:creationId xmlns:p14="http://schemas.microsoft.com/office/powerpoint/2010/main" val="3991539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39</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089645" y="264955"/>
            <a:ext cx="8162875"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2.2 DENİZCİLİK ALANINA ÖĞRENCİ ALIMI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20460" y="1136933"/>
            <a:ext cx="8744028" cy="4247317"/>
          </a:xfrm>
          <a:prstGeom prst="rect">
            <a:avLst/>
          </a:prstGeom>
          <a:noFill/>
        </p:spPr>
        <p:txBody>
          <a:bodyPr wrap="square" rtlCol="0">
            <a:spAutoFit/>
          </a:bodyPr>
          <a:lstStyle/>
          <a:p>
            <a:pPr>
              <a:lnSpc>
                <a:spcPct val="150000"/>
              </a:lnSpc>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b</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Denizcilik alanı bulunan mesleki ve teknik Anadolu liselerini tercih edecek öğrencilerin aşağıdaki açıklamalar doğrultusunda tercih yapmaları gerekmektedir: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50000"/>
              </a:lnSpc>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i. Bu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okullara kontenjan kadar yerleştirme yapıldıktan sonra aynı sayıda yedek kazanan aday öğrenci belirlenecektir.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50000"/>
              </a:lnSpc>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ii</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Yerleştirme sonuçları 30 Temmuz 2018 tarihinde açıklandığında; kontenjana girebilenler “Asıl Kazanan Aday”, giremeyenler “Yedek Kazanan Aday” olarak ilan edilecektir.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50000"/>
              </a:lnSpc>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iii</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“Asıl Kazanan </a:t>
            </a:r>
            <a:r>
              <a:rPr lang="tr-TR" dirty="0" err="1">
                <a:solidFill>
                  <a:schemeClr val="tx1">
                    <a:lumMod val="95000"/>
                    <a:lumOff val="5000"/>
                  </a:schemeClr>
                </a:solidFill>
                <a:latin typeface="Times New Roman" panose="02020603050405020304" pitchFamily="18" charset="0"/>
                <a:cs typeface="Times New Roman" panose="02020603050405020304" pitchFamily="18" charset="0"/>
              </a:rPr>
              <a:t>Aday”lar</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dirty="0" err="1">
                <a:solidFill>
                  <a:schemeClr val="tx1">
                    <a:lumMod val="95000"/>
                    <a:lumOff val="5000"/>
                  </a:schemeClr>
                </a:solidFill>
                <a:latin typeface="Times New Roman" panose="02020603050405020304" pitchFamily="18" charset="0"/>
                <a:cs typeface="Times New Roman" panose="02020603050405020304" pitchFamily="18" charset="0"/>
              </a:rPr>
              <a:t>Gemiadamı</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Olur Sağlık Raporunu” 07 Ağustos 2018 tarihine kadar kayıt hakkı kazandıkları okul müdürlüğüne teslim edeceklerdir. iv. “</a:t>
            </a:r>
            <a:r>
              <a:rPr lang="tr-TR" dirty="0" err="1">
                <a:solidFill>
                  <a:schemeClr val="tx1">
                    <a:lumMod val="95000"/>
                    <a:lumOff val="5000"/>
                  </a:schemeClr>
                </a:solidFill>
                <a:latin typeface="Times New Roman" panose="02020603050405020304" pitchFamily="18" charset="0"/>
                <a:cs typeface="Times New Roman" panose="02020603050405020304" pitchFamily="18" charset="0"/>
              </a:rPr>
              <a:t>Gemiadamı</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Olur Sağlık </a:t>
            </a:r>
            <a:r>
              <a:rPr lang="tr-TR" dirty="0" err="1">
                <a:solidFill>
                  <a:schemeClr val="tx1">
                    <a:lumMod val="95000"/>
                    <a:lumOff val="5000"/>
                  </a:schemeClr>
                </a:solidFill>
                <a:latin typeface="Times New Roman" panose="02020603050405020304" pitchFamily="18" charset="0"/>
                <a:cs typeface="Times New Roman" panose="02020603050405020304" pitchFamily="18" charset="0"/>
              </a:rPr>
              <a:t>Raporu”nu</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süresi içinde teslim edemeyenlerin yerine yedek listeden ilk adaydan başlayarak kontenjanlar dolana kadar alım yapılacaktır</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9588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4</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TERCİH ve YERLEŞTİRME TAKVİMİ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014561"/>
            <a:ext cx="723900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383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40</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089645" y="264955"/>
            <a:ext cx="8162875"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2.3 YATILILIK TERCİH ve YERLEŞTİRME İŞLEMLERİ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20460" y="1136933"/>
            <a:ext cx="8744028" cy="4662815"/>
          </a:xfrm>
          <a:prstGeom prst="rect">
            <a:avLst/>
          </a:prstGeom>
          <a:noFill/>
        </p:spPr>
        <p:txBody>
          <a:bodyPr wrap="square" rtlCol="0">
            <a:spAutoFit/>
          </a:bodyPr>
          <a:lstStyle/>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 Örgün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resmî ortaöğretim kurumlarına kayıt yaptıran öğrencilerden öğrenimlerine parasız </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yatılı olarak devam etmek isteyenler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pansiyonlu okullarda doğrudan okul müdürlüğüne, pansiyonu bulunmayan okullarda ise il/ilçe yatılılık ve bursluluk komisyonlarına belgeleri ile birlikte </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10-14 Eylül 2018 tarihleri arasında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saat 17.00’a kadar müracaat edeceklerdir.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b</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Okul yatılılık ve bursluluk komisyonlarınca yatılı olarak öğrenci yerleştirme işlemleri 16 Eylül 2018 tarihine kadar tamamlanarak ilan edilecektir.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c</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Pansiyonlarda kalan boş kontenjanlara il/ilçe yatılılık ve bursluluk komisyonlarınca 10-14 Eylül 2018 tarihîlerinde alınan öğrenci müracaatları değerlendirilerek 19 Eylül 2018 tarihinde yatılılığa yerleştirme işlemleri tamamlanacaktır.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ç</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İOKBS sonucu burslu okumaya hak kazanan öğrenciler de kayıt yaptırdıkları/öğrenim gördükleri okul müdürlüğüne en geç 28 Eylül 2018 tarihi saat 17:00’ye kadar müracaat edeceklerdir.  </a:t>
            </a:r>
          </a:p>
          <a:p>
            <a:pPr>
              <a:lnSpc>
                <a:spcPct val="150000"/>
              </a:lnSpc>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826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41</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089645" y="264955"/>
            <a:ext cx="7730827"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ALO TERCİH HATTI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99818" y="980728"/>
            <a:ext cx="8744028" cy="2400657"/>
          </a:xfrm>
          <a:prstGeom prst="rect">
            <a:avLst/>
          </a:prstGeom>
          <a:noFill/>
        </p:spPr>
        <p:txBody>
          <a:bodyPr wrap="square" rtlCol="0">
            <a:spAutoFit/>
          </a:bodyPr>
          <a:lstStyle/>
          <a:p>
            <a:pPr algn="ctr"/>
            <a:r>
              <a:rPr lang="tr-TR" sz="2400" b="1" dirty="0">
                <a:solidFill>
                  <a:srgbClr val="FF0000"/>
                </a:solidFill>
                <a:latin typeface="Bookman Old Style" panose="02050604050505020204" pitchFamily="18" charset="0"/>
              </a:rPr>
              <a:t>Kocaeli İl Millî Eğitim Müdürlüğü</a:t>
            </a:r>
            <a:endParaRPr lang="tr-TR" sz="2400" dirty="0">
              <a:solidFill>
                <a:srgbClr val="FF0000"/>
              </a:solidFill>
              <a:latin typeface="Bookman Old Style" panose="02050604050505020204" pitchFamily="18" charset="0"/>
            </a:endParaRPr>
          </a:p>
          <a:p>
            <a:pPr algn="ctr"/>
            <a:r>
              <a:rPr lang="tr-TR" sz="2400" b="1" dirty="0">
                <a:solidFill>
                  <a:srgbClr val="FF0000"/>
                </a:solidFill>
                <a:latin typeface="Bookman Old Style" panose="02050604050505020204" pitchFamily="18" charset="0"/>
              </a:rPr>
              <a:t>ALO TERCİH HATTI</a:t>
            </a:r>
            <a:endParaRPr lang="tr-TR" sz="2400" dirty="0">
              <a:solidFill>
                <a:srgbClr val="FF0000"/>
              </a:solidFill>
              <a:latin typeface="Bookman Old Style" panose="02050604050505020204" pitchFamily="18" charset="0"/>
            </a:endParaRPr>
          </a:p>
          <a:p>
            <a:pPr algn="ctr"/>
            <a:r>
              <a:rPr lang="tr-TR" sz="2400" b="1" dirty="0">
                <a:solidFill>
                  <a:srgbClr val="FF0000"/>
                </a:solidFill>
                <a:latin typeface="Bookman Old Style" panose="02050604050505020204" pitchFamily="18" charset="0"/>
              </a:rPr>
              <a:t>300 58 </a:t>
            </a:r>
            <a:r>
              <a:rPr lang="tr-TR" sz="2400" b="1" dirty="0" smtClean="0">
                <a:solidFill>
                  <a:srgbClr val="FF0000"/>
                </a:solidFill>
                <a:latin typeface="Bookman Old Style" panose="02050604050505020204" pitchFamily="18" charset="0"/>
              </a:rPr>
              <a:t>23</a:t>
            </a:r>
            <a:endParaRPr lang="tr-TR" sz="2400" dirty="0">
              <a:solidFill>
                <a:srgbClr val="FF0000"/>
              </a:solidFill>
              <a:latin typeface="Bookman Old Style" panose="02050604050505020204" pitchFamily="18" charset="0"/>
            </a:endParaRPr>
          </a:p>
          <a:p>
            <a:pPr algn="ctr"/>
            <a:r>
              <a:rPr lang="tr-TR" sz="2400" b="1" dirty="0">
                <a:solidFill>
                  <a:srgbClr val="FF0000"/>
                </a:solidFill>
                <a:latin typeface="Bookman Old Style" panose="02050604050505020204" pitchFamily="18" charset="0"/>
              </a:rPr>
              <a:t>300 </a:t>
            </a:r>
            <a:r>
              <a:rPr lang="tr-TR" sz="2400" b="1">
                <a:solidFill>
                  <a:srgbClr val="FF0000"/>
                </a:solidFill>
                <a:latin typeface="Bookman Old Style" panose="02050604050505020204" pitchFamily="18" charset="0"/>
              </a:rPr>
              <a:t>58 </a:t>
            </a:r>
            <a:r>
              <a:rPr lang="tr-TR" sz="2400" b="1" smtClean="0">
                <a:solidFill>
                  <a:srgbClr val="FF0000"/>
                </a:solidFill>
                <a:latin typeface="Bookman Old Style" panose="02050604050505020204" pitchFamily="18" charset="0"/>
              </a:rPr>
              <a:t>57</a:t>
            </a:r>
            <a:endParaRPr lang="tr-TR" sz="2400" b="1" dirty="0" smtClean="0">
              <a:solidFill>
                <a:srgbClr val="FF0000"/>
              </a:solidFill>
              <a:latin typeface="Bookman Old Style" panose="02050604050505020204" pitchFamily="18" charset="0"/>
            </a:endParaRPr>
          </a:p>
          <a:p>
            <a:pPr algn="ctr"/>
            <a:r>
              <a:rPr lang="tr-TR" b="1" dirty="0" smtClean="0">
                <a:latin typeface="Times New Roman" panose="02020603050405020304" pitchFamily="18" charset="0"/>
                <a:cs typeface="Times New Roman" panose="02020603050405020304" pitchFamily="18" charset="0"/>
              </a:rPr>
              <a:t>İLÇE </a:t>
            </a:r>
            <a:r>
              <a:rPr lang="tr-TR" b="1" dirty="0">
                <a:latin typeface="Times New Roman" panose="02020603050405020304" pitchFamily="18" charset="0"/>
                <a:cs typeface="Times New Roman" panose="02020603050405020304" pitchFamily="18" charset="0"/>
              </a:rPr>
              <a:t>MİLLİ EĞİTİM </a:t>
            </a:r>
            <a:r>
              <a:rPr lang="tr-TR" b="1" dirty="0" smtClean="0">
                <a:latin typeface="Times New Roman" panose="02020603050405020304" pitchFamily="18" charset="0"/>
                <a:cs typeface="Times New Roman" panose="02020603050405020304" pitchFamily="18" charset="0"/>
              </a:rPr>
              <a:t>MÜDÜRLÜKLERİ </a:t>
            </a:r>
          </a:p>
          <a:p>
            <a:pPr algn="ctr"/>
            <a:r>
              <a:rPr lang="tr-TR" b="1" dirty="0" smtClean="0">
                <a:latin typeface="Times New Roman" panose="02020603050405020304" pitchFamily="18" charset="0"/>
                <a:cs typeface="Times New Roman" panose="02020603050405020304" pitchFamily="18" charset="0"/>
              </a:rPr>
              <a:t>DANIŞMA </a:t>
            </a:r>
            <a:r>
              <a:rPr lang="tr-TR" b="1" dirty="0">
                <a:latin typeface="Times New Roman" panose="02020603050405020304" pitchFamily="18" charset="0"/>
                <a:cs typeface="Times New Roman" panose="02020603050405020304" pitchFamily="18" charset="0"/>
              </a:rPr>
              <a:t>BÜROLARI</a:t>
            </a:r>
            <a:endParaRPr lang="tr-TR" b="1" dirty="0" smtClean="0">
              <a:solidFill>
                <a:srgbClr val="FF0000"/>
              </a:solidFill>
              <a:latin typeface="Times New Roman" panose="02020603050405020304" pitchFamily="18" charset="0"/>
              <a:cs typeface="Times New Roman" panose="02020603050405020304" pitchFamily="18" charset="0"/>
            </a:endParaRPr>
          </a:p>
          <a:p>
            <a:pPr algn="ct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140969"/>
            <a:ext cx="582257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620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42</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899592" y="2636912"/>
            <a:ext cx="7560839" cy="646331"/>
          </a:xfrm>
          <a:prstGeom prst="rect">
            <a:avLst/>
          </a:prstGeom>
          <a:noFill/>
        </p:spPr>
        <p:txBody>
          <a:bodyPr wrap="square" rtlCol="0">
            <a:spAutoFit/>
          </a:bodyPr>
          <a:lstStyle/>
          <a:p>
            <a:pPr algn="ctr"/>
            <a:r>
              <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KILAVUZUN SONU</a:t>
            </a:r>
          </a:p>
        </p:txBody>
      </p:sp>
    </p:spTree>
    <p:extLst>
      <p:ext uri="{BB962C8B-B14F-4D97-AF65-F5344CB8AC3E}">
        <p14:creationId xmlns:p14="http://schemas.microsoft.com/office/powerpoint/2010/main" val="2752819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43</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899592" y="2636912"/>
            <a:ext cx="7560839" cy="1754326"/>
          </a:xfrm>
          <a:prstGeom prst="rect">
            <a:avLst/>
          </a:prstGeom>
          <a:noFill/>
        </p:spPr>
        <p:txBody>
          <a:bodyPr wrap="square" rtlCol="0">
            <a:spAutoFit/>
          </a:bodyPr>
          <a:lstStyle/>
          <a:p>
            <a:pPr algn="ctr"/>
            <a:r>
              <a:rPr lang="tr-TR" sz="3600" b="1" dirty="0">
                <a:solidFill>
                  <a:schemeClr val="bg1"/>
                </a:solidFill>
                <a:latin typeface="Bookman Old Style" panose="02050604050505020204" pitchFamily="18" charset="0"/>
              </a:rPr>
              <a:t>ADRESE DAYALI YERLEŞTİRME SİSTEMİNİN GETİRDİĞİ AVANTAJLAR</a:t>
            </a:r>
            <a:endPar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606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44</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SİSTEMİN GETİRDİĞİ AVANTAJLAR</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395536" y="1166843"/>
            <a:ext cx="8280920" cy="5170646"/>
          </a:xfrm>
          <a:prstGeom prst="rect">
            <a:avLst/>
          </a:prstGeom>
        </p:spPr>
        <p:txBody>
          <a:bodyPr wrap="square">
            <a:spAutoFit/>
          </a:bodyPr>
          <a:lstStyle/>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Öğrencilerin sınava girme zorunluluğunu ortadan kaldırması</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Öğrencilerde oluşan sınav stresini ortadan kaldırması</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Ortaokulu bitiren öğrencilerin büyük oranda kaydolacağı liseyi ve kayıt alanını bilesi</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Öğrencilerin sosyal, kültürel ve sportif alanlara yönelebilmelerinin sağlaması</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Çoktan seçmeli sınavın ortaya çıkardığı ve öğrenmeyi olumsuz etkileyen ezbere dayalı sistemin ortadan kalkması</a:t>
            </a:r>
          </a:p>
          <a:p>
            <a:endParaRPr lang="tr-TR" dirty="0"/>
          </a:p>
        </p:txBody>
      </p:sp>
    </p:spTree>
    <p:extLst>
      <p:ext uri="{BB962C8B-B14F-4D97-AF65-F5344CB8AC3E}">
        <p14:creationId xmlns:p14="http://schemas.microsoft.com/office/powerpoint/2010/main" val="16727530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45</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SİSTEMİN GETİRDİĞİ AVANTAJLAR</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395536" y="1166843"/>
            <a:ext cx="8280920" cy="5170646"/>
          </a:xfrm>
          <a:prstGeom prst="rect">
            <a:avLst/>
          </a:prstGeom>
        </p:spPr>
        <p:txBody>
          <a:bodyPr wrap="square">
            <a:spAutoFit/>
          </a:bodyPr>
          <a:lstStyle/>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Puana dayalı yerleştirmeyle liseler arasında ortaya çıkan kast sisteminin ortadan kalkması</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Liselerde ortaya çıkan homojen dağılım bu okullarda görev yapan öğretmenlerin motivasyonunu arttıracak ve başarılı olma yönünde pozitif bir etki yapacaktır.</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Öğrencilerin evlerinden uzak (bazen ilçe dışı) okullara gitmesinin oluşturduğu zaman, enerji ve mali kayıpların önüne geçecektir.</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Servisle veya taşımalı sistemle okula ulaşma oranı ciddi anlamda düşecektir.</a:t>
            </a:r>
          </a:p>
          <a:p>
            <a:endParaRPr lang="tr-TR" dirty="0"/>
          </a:p>
        </p:txBody>
      </p:sp>
    </p:spTree>
    <p:extLst>
      <p:ext uri="{BB962C8B-B14F-4D97-AF65-F5344CB8AC3E}">
        <p14:creationId xmlns:p14="http://schemas.microsoft.com/office/powerpoint/2010/main" val="40826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46</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SİSTEMİN GETİRDİĞİ AVANTAJLAR</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395536" y="1166843"/>
            <a:ext cx="8280920" cy="4801314"/>
          </a:xfrm>
          <a:prstGeom prst="rect">
            <a:avLst/>
          </a:prstGeom>
        </p:spPr>
        <p:txBody>
          <a:bodyPr wrap="square">
            <a:spAutoFit/>
          </a:bodyPr>
          <a:lstStyle/>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Her ilçeye kendi öğrencisini yetiştirme imkanı sağlaması</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Yerleştirme kriterleri içerisinde ortaokul başarı puanının olması okul derslerine olan ilgiyi arttıracak buna bağlı olarak ortaokulu ortaokul öğretmenini önemli kılacaktır.</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Yerleştirme kriterleri içerisinde devamsızlığın olması öğrencinin devamsızlık yapmasının önüne geçecektir.</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Öğrencilerin okul dışı kurumlara (Özel öğretim kursları </a:t>
            </a:r>
            <a:r>
              <a:rPr lang="tr-TR" sz="2400" b="1" dirty="0" err="1">
                <a:latin typeface="Times New Roman" panose="02020603050405020304" pitchFamily="18" charset="0"/>
                <a:cs typeface="Times New Roman" panose="02020603050405020304" pitchFamily="18" charset="0"/>
              </a:rPr>
              <a:t>v.s</a:t>
            </a:r>
            <a:r>
              <a:rPr lang="tr-TR" sz="2400" b="1" dirty="0">
                <a:latin typeface="Times New Roman" panose="02020603050405020304" pitchFamily="18" charset="0"/>
                <a:cs typeface="Times New Roman" panose="02020603050405020304" pitchFamily="18" charset="0"/>
              </a:rPr>
              <a:t>.) gitmelerinin önüne geçerek sosyal hayata daha fazla zaman ayırmalarına yol açacaktır.</a:t>
            </a:r>
          </a:p>
          <a:p>
            <a:endParaRPr lang="tr-TR" dirty="0"/>
          </a:p>
        </p:txBody>
      </p:sp>
    </p:spTree>
    <p:extLst>
      <p:ext uri="{BB962C8B-B14F-4D97-AF65-F5344CB8AC3E}">
        <p14:creationId xmlns:p14="http://schemas.microsoft.com/office/powerpoint/2010/main" val="40826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47</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pPr algn="ctr"/>
            <a:r>
              <a:rPr lang="tr-TR" sz="2400" b="1" dirty="0" smtClean="0">
                <a:solidFill>
                  <a:schemeClr val="bg1"/>
                </a:solidFill>
                <a:latin typeface="Times New Roman" panose="02020603050405020304" pitchFamily="18" charset="0"/>
                <a:cs typeface="Times New Roman" panose="02020603050405020304" pitchFamily="18" charset="0"/>
              </a:rPr>
              <a:t>SİSTEMİN GETİRDİĞİ AVANTAJLAR</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395536" y="1166843"/>
            <a:ext cx="8280920" cy="2954655"/>
          </a:xfrm>
          <a:prstGeom prst="rect">
            <a:avLst/>
          </a:prstGeom>
        </p:spPr>
        <p:txBody>
          <a:bodyPr wrap="square">
            <a:spAutoFit/>
          </a:bodyPr>
          <a:lstStyle/>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Başarılı okul algısı zamanla değişecek her liseye başarılı olabilme şansı verilmiş olacaktır.</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Öğrenci profilleri yakın olacağından okullar arasında kalite yarışı daha adil olacaktır.</a:t>
            </a:r>
          </a:p>
          <a:p>
            <a:pPr marL="342900" indent="-342900">
              <a:buFont typeface="Arial" panose="020B0604020202020204" pitchFamily="34" charset="0"/>
              <a:buChar char="•"/>
            </a:pPr>
            <a:endParaRPr lang="tr-TR"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b="1" dirty="0">
                <a:latin typeface="Times New Roman" panose="02020603050405020304" pitchFamily="18" charset="0"/>
                <a:cs typeface="Times New Roman" panose="02020603050405020304" pitchFamily="18" charset="0"/>
              </a:rPr>
              <a:t>Okul-Öğrenci sorunları mahallinde çözülmesi kolaylaşır.</a:t>
            </a:r>
          </a:p>
          <a:p>
            <a:endParaRPr lang="tr-TR" dirty="0"/>
          </a:p>
        </p:txBody>
      </p:sp>
    </p:spTree>
    <p:extLst>
      <p:ext uri="{BB962C8B-B14F-4D97-AF65-F5344CB8AC3E}">
        <p14:creationId xmlns:p14="http://schemas.microsoft.com/office/powerpoint/2010/main" val="40826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48</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899592" y="2636912"/>
            <a:ext cx="7560839" cy="1015663"/>
          </a:xfrm>
          <a:prstGeom prst="rect">
            <a:avLst/>
          </a:prstGeom>
          <a:noFill/>
        </p:spPr>
        <p:txBody>
          <a:bodyPr wrap="square" rtlCol="0">
            <a:spAutoFit/>
          </a:bodyPr>
          <a:lstStyle/>
          <a:p>
            <a:pPr algn="ctr"/>
            <a:r>
              <a:rPr lang="tr-TR" sz="6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TEŞEKKÜRLER…</a:t>
            </a:r>
          </a:p>
        </p:txBody>
      </p:sp>
    </p:spTree>
    <p:extLst>
      <p:ext uri="{BB962C8B-B14F-4D97-AF65-F5344CB8AC3E}">
        <p14:creationId xmlns:p14="http://schemas.microsoft.com/office/powerpoint/2010/main" val="348839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5</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899592" y="2636912"/>
            <a:ext cx="7560839" cy="646331"/>
          </a:xfrm>
          <a:prstGeom prst="rect">
            <a:avLst/>
          </a:prstGeom>
          <a:noFill/>
        </p:spPr>
        <p:txBody>
          <a:bodyPr wrap="square" rtlCol="0">
            <a:spAutoFit/>
          </a:bodyPr>
          <a:lstStyle/>
          <a:p>
            <a:pPr algn="ctr"/>
            <a:r>
              <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GENEL AÇIKLAMALAR</a:t>
            </a:r>
          </a:p>
        </p:txBody>
      </p:sp>
    </p:spTree>
    <p:extLst>
      <p:ext uri="{BB962C8B-B14F-4D97-AF65-F5344CB8AC3E}">
        <p14:creationId xmlns:p14="http://schemas.microsoft.com/office/powerpoint/2010/main" val="410241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6</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1.1 GENEL AÇIKLAMALAR</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269915"/>
            <a:ext cx="8352928" cy="4247317"/>
          </a:xfrm>
          <a:prstGeom prst="rect">
            <a:avLst/>
          </a:prstGeom>
          <a:noFill/>
        </p:spPr>
        <p:txBody>
          <a:bodyPr wrap="square" rtlCol="0">
            <a:spAutoFit/>
          </a:bodyPr>
          <a:lstStyle/>
          <a:p>
            <a:pPr marL="285750" indent="-285750" algn="just">
              <a:buFont typeface="Arial" panose="020B0604020202020204" pitchFamily="34" charset="0"/>
              <a:buChar char="•"/>
            </a:pPr>
            <a:r>
              <a:rPr lang="tr-TR" dirty="0" smtClean="0">
                <a:solidFill>
                  <a:srgbClr val="FF0000"/>
                </a:solidFill>
                <a:latin typeface="Times New Roman" panose="02020603050405020304" pitchFamily="18" charset="0"/>
                <a:cs typeface="Times New Roman" panose="02020603050405020304" pitchFamily="18" charset="0"/>
              </a:rPr>
              <a:t>Merkezî </a:t>
            </a:r>
            <a:r>
              <a:rPr lang="tr-TR" dirty="0">
                <a:solidFill>
                  <a:srgbClr val="FF0000"/>
                </a:solidFill>
                <a:latin typeface="Times New Roman" panose="02020603050405020304" pitchFamily="18" charset="0"/>
                <a:cs typeface="Times New Roman" panose="02020603050405020304" pitchFamily="18" charset="0"/>
              </a:rPr>
              <a:t>Yerleştirme</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merkezi sınavla öğrenci alan </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fen liseleri, sosyal bilimler liseleri, proje uygulayan eğitim kurumları ile mesleki ve teknik Anadolu liselerinin Anadolu teknik programlarına</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tercihler doğrultusunda Merkezi Sınav Puanı üstünlüğüne göre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yapılacaktır.</a:t>
            </a:r>
          </a:p>
          <a:p>
            <a:pPr marL="285750" indent="-285750" algn="just">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smtClean="0">
                <a:solidFill>
                  <a:srgbClr val="FF0000"/>
                </a:solidFill>
                <a:latin typeface="Times New Roman" panose="02020603050405020304" pitchFamily="18" charset="0"/>
                <a:cs typeface="Times New Roman" panose="02020603050405020304" pitchFamily="18" charset="0"/>
              </a:rPr>
              <a:t>Yerel </a:t>
            </a:r>
            <a:r>
              <a:rPr lang="tr-TR" dirty="0">
                <a:solidFill>
                  <a:srgbClr val="FF0000"/>
                </a:solidFill>
                <a:latin typeface="Times New Roman" panose="02020603050405020304" pitchFamily="18" charset="0"/>
                <a:cs typeface="Times New Roman" panose="02020603050405020304" pitchFamily="18" charset="0"/>
              </a:rPr>
              <a:t>yerleştirme</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okulların türü, okulların kontenjanı, okulların bulundukları yere göre oluşturulan ortaöğretim kayıt alanı ile öğrencilerin ikamet adresleri, öğrencilerin ortaokullarda </a:t>
            </a:r>
            <a:r>
              <a:rPr lang="tr-TR" dirty="0" err="1">
                <a:solidFill>
                  <a:schemeClr val="tx1">
                    <a:lumMod val="95000"/>
                    <a:lumOff val="5000"/>
                  </a:schemeClr>
                </a:solidFill>
                <a:latin typeface="Times New Roman" panose="02020603050405020304" pitchFamily="18" charset="0"/>
                <a:cs typeface="Times New Roman" panose="02020603050405020304" pitchFamily="18" charset="0"/>
              </a:rPr>
              <a:t>bulunuşlukları</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 tercih önceliği, okul başarı puanları, devam-devamsızlık ve yaş kriterleri göz önünde bulundurularak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yapılacaktır.</a:t>
            </a:r>
          </a:p>
          <a:p>
            <a:pPr marL="285750" indent="-285750" algn="just">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Güzel Sanatlar Liseleri, Spor Liseleri, Klasik Sanatlar ve Musiki, Görsel Sanatlar ve Spor Programı/Projesi Uygulayan Anadolu İmam Hatip Liselerine yerleştirme iş ve işlemleri ile öğrencilerin okullara kayıtları </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13 Temmuz 2018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tarihine kadar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tamamlanacaktır.</a:t>
            </a:r>
          </a:p>
          <a:p>
            <a:pPr marL="285750" indent="-285750">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75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7</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1.1 GENEL AÇIKLAMALAR</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196752"/>
            <a:ext cx="8528004" cy="3693319"/>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Özel Lise kayıtları </a:t>
            </a:r>
            <a:r>
              <a:rPr lang="tr-TR" b="1" dirty="0" smtClean="0">
                <a:solidFill>
                  <a:schemeClr val="tx1">
                    <a:lumMod val="95000"/>
                    <a:lumOff val="5000"/>
                  </a:schemeClr>
                </a:solidFill>
                <a:latin typeface="Times New Roman" panose="02020603050405020304" pitchFamily="18" charset="0"/>
                <a:cs typeface="Times New Roman" panose="02020603050405020304" pitchFamily="18" charset="0"/>
              </a:rPr>
              <a:t>27 Haziran 2018-13 Temmuz 2018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tarihleri arasında yapılacak.</a:t>
            </a:r>
          </a:p>
          <a:p>
            <a:pPr marL="285750" indent="-285750">
              <a:buFont typeface="Arial" panose="020B0604020202020204" pitchFamily="34" charset="0"/>
              <a:buChar char="•"/>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Özel liselere kayıt yaptıran öğrencilere </a:t>
            </a:r>
            <a:r>
              <a:rPr lang="tr-TR" b="1" dirty="0" smtClean="0">
                <a:solidFill>
                  <a:schemeClr val="tx1">
                    <a:lumMod val="95000"/>
                    <a:lumOff val="5000"/>
                  </a:schemeClr>
                </a:solidFill>
                <a:latin typeface="Times New Roman" panose="02020603050405020304" pitchFamily="18" charset="0"/>
                <a:cs typeface="Times New Roman" panose="02020603050405020304" pitchFamily="18" charset="0"/>
              </a:rPr>
              <a:t>tercih ekranı açılmayacaktır</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Ancak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öğrenciler, tercih süresi içerisinde kayıtlarını iptal ettirmeleri durumunda tercihte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bulunabilecektir</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Tercih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işlemleri, Bakanlığımız </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http://www.meb.gov.tr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veya </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https://e-okul.meb.gov.tr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internet adreslerinde yayımlanan tercih listelerine göre, öğrenci velisi tarafından </a:t>
            </a:r>
            <a:r>
              <a:rPr lang="tr-TR" b="1" dirty="0">
                <a:solidFill>
                  <a:schemeClr val="tx1">
                    <a:lumMod val="95000"/>
                    <a:lumOff val="5000"/>
                  </a:schemeClr>
                </a:solidFill>
                <a:latin typeface="Times New Roman" panose="02020603050405020304" pitchFamily="18" charset="0"/>
                <a:cs typeface="Times New Roman" panose="02020603050405020304" pitchFamily="18" charset="0"/>
              </a:rPr>
              <a:t>02-13 Temmuz 2018 (17.00’ye kadar)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tarihleri arasında yapılacaktır</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Açık ortaöğretim öğrencileri …</a:t>
            </a:r>
          </a:p>
          <a:p>
            <a:pPr marL="285750" indent="-285750">
              <a:buFont typeface="Arial" panose="020B0604020202020204" pitchFamily="34" charset="0"/>
              <a:buChar char="•"/>
            </a:pP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Yurt dışında 8. sınıfı bitiren öğrenciler…</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74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bilgi Yer Tutucusu 2"/>
          <p:cNvSpPr>
            <a:spLocks noGrp="1"/>
          </p:cNvSpPr>
          <p:nvPr>
            <p:ph type="ftr" sz="quarter" idx="11"/>
          </p:nvPr>
        </p:nvSpPr>
        <p:spPr/>
        <p:txBody>
          <a:bodyPr/>
          <a:lstStyle/>
          <a:p>
            <a:pPr>
              <a:defRPr/>
            </a:pPr>
            <a:r>
              <a:rPr lang="tr-TR" smtClean="0"/>
              <a:t>İzleme ve Değerlendirme Grup Başkanlığı</a:t>
            </a:r>
            <a:endParaRPr lang="tr-TR" dirty="0"/>
          </a:p>
        </p:txBody>
      </p:sp>
      <p:sp>
        <p:nvSpPr>
          <p:cNvPr id="4" name="Slayt Numarası Yer Tutucusu 3"/>
          <p:cNvSpPr>
            <a:spLocks noGrp="1"/>
          </p:cNvSpPr>
          <p:nvPr>
            <p:ph type="sldNum" sz="quarter" idx="12"/>
          </p:nvPr>
        </p:nvSpPr>
        <p:spPr/>
        <p:txBody>
          <a:bodyPr/>
          <a:lstStyle/>
          <a:p>
            <a:pPr>
              <a:defRPr/>
            </a:pPr>
            <a:fld id="{8DC0F2C6-41C3-4FF0-B32D-6FB935B47DF0}" type="slidenum">
              <a:rPr lang="tr-TR" smtClean="0"/>
              <a:pPr>
                <a:defRPr/>
              </a:pPr>
              <a:t>8</a:t>
            </a:fld>
            <a:endParaRPr lang="tr-TR" dirty="0"/>
          </a:p>
        </p:txBody>
      </p:sp>
      <p:sp>
        <p:nvSpPr>
          <p:cNvPr id="5" name="Dikdörtgen 4"/>
          <p:cNvSpPr/>
          <p:nvPr/>
        </p:nvSpPr>
        <p:spPr>
          <a:xfrm>
            <a:off x="0" y="27384"/>
            <a:ext cx="9144000" cy="68580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4 Metin kutusu"/>
          <p:cNvSpPr txBox="1"/>
          <p:nvPr/>
        </p:nvSpPr>
        <p:spPr>
          <a:xfrm>
            <a:off x="899592" y="2636912"/>
            <a:ext cx="7560839" cy="646331"/>
          </a:xfrm>
          <a:prstGeom prst="rect">
            <a:avLst/>
          </a:prstGeom>
          <a:noFill/>
        </p:spPr>
        <p:txBody>
          <a:bodyPr wrap="square" rtlCol="0">
            <a:spAutoFit/>
          </a:bodyPr>
          <a:lstStyle/>
          <a:p>
            <a:pPr algn="ctr"/>
            <a:r>
              <a:rPr lang="tr-TR"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TERCİH İŞLEMLERİ</a:t>
            </a:r>
          </a:p>
        </p:txBody>
      </p:sp>
    </p:spTree>
    <p:extLst>
      <p:ext uri="{BB962C8B-B14F-4D97-AF65-F5344CB8AC3E}">
        <p14:creationId xmlns:p14="http://schemas.microsoft.com/office/powerpoint/2010/main" val="121310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3045938" y="6448251"/>
            <a:ext cx="3608040" cy="365125"/>
          </a:xfrm>
        </p:spPr>
        <p:txBody>
          <a:bodyPr/>
          <a:lstStyle/>
          <a:p>
            <a:r>
              <a:rPr lang="tr-TR" b="1" dirty="0" smtClean="0">
                <a:solidFill>
                  <a:srgbClr val="FF0000"/>
                </a:solidFill>
                <a:latin typeface="Times New Roman" panose="02020603050405020304" pitchFamily="18" charset="0"/>
                <a:cs typeface="Times New Roman" panose="02020603050405020304" pitchFamily="18" charset="0"/>
              </a:rPr>
              <a:t>Kocaeli İl Millî Eğitim Müdürlüğü</a:t>
            </a:r>
          </a:p>
        </p:txBody>
      </p:sp>
      <p:sp>
        <p:nvSpPr>
          <p:cNvPr id="5" name="Slayt Numarası Yer Tutucusu 4"/>
          <p:cNvSpPr>
            <a:spLocks noGrp="1"/>
          </p:cNvSpPr>
          <p:nvPr>
            <p:ph type="sldNum" sz="quarter" idx="12"/>
          </p:nvPr>
        </p:nvSpPr>
        <p:spPr/>
        <p:txBody>
          <a:bodyPr/>
          <a:lstStyle/>
          <a:p>
            <a:fld id="{0ADB9D1F-9EBF-43D3-B04B-7373403B0809}" type="slidenum">
              <a:rPr lang="en-US" smtClean="0"/>
              <a:pPr/>
              <a:t>9</a:t>
            </a:fld>
            <a:endParaRPr lang="en-US"/>
          </a:p>
        </p:txBody>
      </p:sp>
      <p:grpSp>
        <p:nvGrpSpPr>
          <p:cNvPr id="7" name="Grup 6"/>
          <p:cNvGrpSpPr/>
          <p:nvPr/>
        </p:nvGrpSpPr>
        <p:grpSpPr>
          <a:xfrm>
            <a:off x="170578" y="35593"/>
            <a:ext cx="810547" cy="813406"/>
            <a:chOff x="1652730" y="1419598"/>
            <a:chExt cx="3087996" cy="3098891"/>
          </a:xfrm>
        </p:grpSpPr>
        <p:sp>
          <p:nvSpPr>
            <p:cNvPr id="9" name="Oval 8"/>
            <p:cNvSpPr/>
            <p:nvPr/>
          </p:nvSpPr>
          <p:spPr>
            <a:xfrm>
              <a:off x="1691680" y="148478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5" descr="C:\Users\User\Desktop\Resim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730" y="1419598"/>
              <a:ext cx="3087996" cy="309889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453564" y="264955"/>
            <a:ext cx="6840760"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cs typeface="Times New Roman" panose="02020603050405020304" pitchFamily="18" charset="0"/>
              </a:rPr>
              <a:t>1.3 TERCİH İŞLEMLERİ</a:t>
            </a: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48452" y="1196752"/>
            <a:ext cx="8744028" cy="5601533"/>
          </a:xfrm>
          <a:prstGeom prst="rect">
            <a:avLst/>
          </a:prstGeom>
          <a:noFill/>
        </p:spPr>
        <p:txBody>
          <a:bodyPr wrap="square" rtlCol="0">
            <a:spAutoFit/>
          </a:bodyPr>
          <a:lstStyle/>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Tercih işlemi öğrenci ve velisi tarafından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http://e-okul.meb.gov.tr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adresinden veya herhangi bir ortaokul müdürlüğünden yapılacaktır.</a:t>
            </a:r>
          </a:p>
          <a:p>
            <a:pPr marL="285750" indent="-285750">
              <a:buFont typeface="Arial" panose="020B0604020202020204" pitchFamily="34" charset="0"/>
              <a:buChar char="•"/>
            </a:pPr>
            <a:endParaRPr lang="tr-TR" sz="1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Yapılan tercihler mutlaka ilgili ortaokul müdürlüklerine onaylatılacaktır.</a:t>
            </a:r>
          </a:p>
          <a:p>
            <a:pPr marL="285750" indent="-285750">
              <a:buFont typeface="Arial" panose="020B0604020202020204" pitchFamily="34" charset="0"/>
              <a:buChar char="•"/>
            </a:pPr>
            <a:endParaRPr lang="tr-TR" sz="1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Öğrenciler; </a:t>
            </a:r>
          </a:p>
          <a:p>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      1. Merkezî Sınav Puanı  İle Öğrenci Alan Okullar, </a:t>
            </a:r>
          </a:p>
          <a:p>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      2. Yerel Yerleştirme  İle Öğrenci Alan Okullar ve </a:t>
            </a:r>
          </a:p>
          <a:p>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      3. Pansiyonlu Okullar </a:t>
            </a:r>
          </a:p>
          <a:p>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     olmak üzere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3 (üç) grupta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tercih yapabileceklerdir. </a:t>
            </a:r>
          </a:p>
          <a:p>
            <a:pPr marL="285750" indent="-285750">
              <a:buFont typeface="Arial" panose="020B0604020202020204" pitchFamily="34" charset="0"/>
              <a:buChar char="•"/>
            </a:pPr>
            <a:endParaRPr lang="tr-TR" sz="1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Sınava giren ve Merkezi Sınav Puanına sahip olan öğrenciler dahil tüm öğrenciler yerel yerleştirme ile öğrenci alan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okul tercihinde bulunmak zorundadır.</a:t>
            </a:r>
          </a:p>
          <a:p>
            <a:pPr marL="285750" indent="-285750">
              <a:buFont typeface="Arial" panose="020B0604020202020204" pitchFamily="34" charset="0"/>
              <a:buChar char="•"/>
            </a:pPr>
            <a:endParaRPr lang="tr-TR" sz="1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Yerel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yerleştirme ile öğrenci alan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okullar ekranında tercih yapmayan öğrencilere </a:t>
            </a:r>
            <a:r>
              <a:rPr 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sınavlı okul ekranı ile pansiyonlu okul ekranı açılmayacaktır.</a:t>
            </a:r>
          </a:p>
          <a:p>
            <a:pPr marL="285750" indent="-285750">
              <a:buFont typeface="Arial" panose="020B0604020202020204" pitchFamily="34" charset="0"/>
              <a:buChar char="•"/>
            </a:pPr>
            <a:endParaRPr lang="tr-TR" sz="1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786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7815</TotalTime>
  <Words>2330</Words>
  <Application>Microsoft Office PowerPoint</Application>
  <PresentationFormat>Ekran Gösterisi (4:3)</PresentationFormat>
  <Paragraphs>331</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Tema1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C.S.</dc:creator>
  <cp:lastModifiedBy>MustafaDOGAN03</cp:lastModifiedBy>
  <cp:revision>694</cp:revision>
  <cp:lastPrinted>2017-03-02T08:38:38Z</cp:lastPrinted>
  <dcterms:created xsi:type="dcterms:W3CDTF">2010-10-21T11:04:45Z</dcterms:created>
  <dcterms:modified xsi:type="dcterms:W3CDTF">2018-06-29T13:28:40Z</dcterms:modified>
</cp:coreProperties>
</file>